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sldIdLst>
    <p:sldId id="258" r:id="rId2"/>
    <p:sldId id="305" r:id="rId3"/>
    <p:sldId id="306" r:id="rId4"/>
    <p:sldId id="307" r:id="rId5"/>
    <p:sldId id="308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278092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43608" y="1196752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n°3 : localiser les honneurs du déclarant dans la couleur entamé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3140968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8 5 2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fr-FR" sz="2000" b="1" dirty="0" smtClean="0"/>
                        <a:t>              9 7 3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501008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2348880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sûr que mon partenaire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J’en déduis que le déclarant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3326120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 Valet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276528" y="335699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4509120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R 7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000" b="1" dirty="0" smtClean="0"/>
                        <a:t>              A 5 2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4869160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469427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10 9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76528" y="4725144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1916832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8 3 2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fr-FR" sz="2000" b="1" dirty="0" smtClean="0"/>
                        <a:t>              A 5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276872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1124744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sûr que mon partenaire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J’en déduis que le déclarant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2101984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Valet 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276528" y="2132856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Roi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3284984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8 5 3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V </a:t>
                      </a:r>
                      <a:r>
                        <a:rPr lang="fr-FR" sz="2000" b="1" dirty="0" smtClean="0"/>
                        <a:t>             A R 7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645024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3470136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10 9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76528" y="3501008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187624" y="4760560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A 5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D </a:t>
                      </a:r>
                      <a:r>
                        <a:rPr lang="fr-FR" sz="2000" b="1" dirty="0" smtClean="0"/>
                        <a:t>             9 6 4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" name="Image 20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5120600"/>
            <a:ext cx="360040" cy="360040"/>
          </a:xfrm>
          <a:prstGeom prst="rect">
            <a:avLst/>
          </a:prstGeom>
        </p:spPr>
      </p:pic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3491880" y="494571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Valet 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6276528" y="4976584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Roi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43608" y="1196752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n°4 : compter les cartes maîtresses de son camp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3140968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9 5 3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D              A 4 2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501008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2348880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sûr que mon partenaire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J’en déduis que le déclarant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3326120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Valet 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276528" y="335699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Roi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4509120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8 5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V              A R 4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4869160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469427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10 9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76528" y="4725144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43608" y="1196752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n°4 : compter les cartes maîtresses de son camp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3140968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4 3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D              A R 6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501008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2348880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sûr que mon partenaire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J’en déduis que le déclarant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3326120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Valet 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276528" y="335699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Combien allez vous réaliser de levées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4509120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10 5 4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R              A 8 3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???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4869160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469427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 Valet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76528" y="4725144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Combien allez vous réaliser de levées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00192" y="335699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300192" y="4694272"/>
          <a:ext cx="1823864" cy="6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323528" y="6165304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3 levées c’est un minimum, plus si l’</a:t>
            </a:r>
            <a:r>
              <a:rPr lang="fr-FR" sz="2400" b="1" dirty="0" err="1" smtClean="0"/>
              <a:t>entameur</a:t>
            </a:r>
            <a:r>
              <a:rPr lang="fr-FR" sz="2400" b="1" dirty="0" smtClean="0"/>
              <a:t> a plus de 3 cartes.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105273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Eviter de bloquer la couleur entamée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971600" y="3176384"/>
          <a:ext cx="1728192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6 5 3 2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fr-FR" sz="2000" b="1" dirty="0" smtClean="0"/>
                        <a:t>              A 4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?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3536424"/>
            <a:ext cx="360040" cy="360040"/>
          </a:xfrm>
          <a:prstGeom prst="rect">
            <a:avLst/>
          </a:prstGeom>
        </p:spPr>
      </p:pic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131840" y="2276872"/>
          <a:ext cx="252028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Combien votre camp possède -t-il de cartes maîtresses ? </a:t>
                      </a:r>
                      <a:endParaRPr lang="fr-F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3131840" y="3356992"/>
          <a:ext cx="252028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de cartes possède votre partenaire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6228184" y="3356992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minimum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228184" y="2276872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 minimum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300192" y="4509120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 maximum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1259632" y="170080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Vous êtes en Est et votre partenaire entame du Roi</a:t>
            </a:r>
            <a:endParaRPr lang="fr-FR" sz="2400" b="1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3131840" y="4600168"/>
          <a:ext cx="259228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de cartes possède le déclarant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2483768" y="5552648"/>
          <a:ext cx="2520280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028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6 5 3 2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R D V x              A 4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xxx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6" name="Image 2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5984696"/>
            <a:ext cx="360040" cy="360040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5580112" y="5517232"/>
          <a:ext cx="2520280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028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6 5 3 2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R D V x x              A 4</a:t>
                      </a:r>
                      <a:endParaRPr lang="fr-F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xx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5949280"/>
            <a:ext cx="360040" cy="36004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5004048" y="6021288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ou</a:t>
            </a:r>
            <a:endParaRPr lang="fr-FR" sz="2000" b="1" dirty="0"/>
          </a:p>
        </p:txBody>
      </p:sp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323528" y="4439384"/>
          <a:ext cx="1584176" cy="2229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222997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Répartition de la couleur d’entame à une carte près, après l’ouverture de 1SA :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1" name="Flèche droite 30"/>
          <p:cNvSpPr/>
          <p:nvPr/>
        </p:nvSpPr>
        <p:spPr>
          <a:xfrm>
            <a:off x="1763688" y="6021288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971600" y="2132856"/>
            <a:ext cx="1656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Risque de blocage !!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43608" y="1196752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n°5 : 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2708920"/>
          <a:ext cx="1728192" cy="93610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5 3 2</a:t>
                      </a:r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fr-FR" sz="2000" b="1" dirty="0" smtClean="0"/>
                        <a:t>              A R 4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212976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1844824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fournissez-vous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pensez-vous réaliser de levées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2636912"/>
          <a:ext cx="182386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As pour éviter le blocage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3789040"/>
          <a:ext cx="1728192" cy="1008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7 5 2</a:t>
                      </a: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000" b="1" dirty="0" smtClean="0"/>
                        <a:t>              A R 8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365104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3974192"/>
          <a:ext cx="182386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As pour éviter le blocage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00192" y="2636912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 minimum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300192" y="4005064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 minimum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187624" y="4941168"/>
          <a:ext cx="1823864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défense peut-elle réaliser 4 ou 5 levées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3491880" y="4941168"/>
          <a:ext cx="1823864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Oui si Ouest a 5 cartes et la Dame est 2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en Sud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043608" y="1196752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n°6 : les limites du déblocage </a:t>
            </a:r>
            <a:endParaRPr lang="fr-FR" sz="32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187624" y="2708920"/>
          <a:ext cx="1728192" cy="93610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4680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D 5 </a:t>
                      </a:r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V </a:t>
                      </a:r>
                      <a:r>
                        <a:rPr lang="fr-FR" sz="2000" b="1" dirty="0" smtClean="0"/>
                        <a:t>             A R 4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212976"/>
            <a:ext cx="360040" cy="360040"/>
          </a:xfrm>
          <a:prstGeom prst="rect">
            <a:avLst/>
          </a:prstGeom>
        </p:spPr>
      </p:pic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827583" y="1844824"/>
          <a:ext cx="748883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8"/>
                <a:gridCol w="2496278"/>
                <a:gridCol w="2496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Diagrammes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Je suis en Est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fournissez-vous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pensez-vous réaliser de levées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3491880" y="2727960"/>
          <a:ext cx="201622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4, sinon Nord fait sa Dame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87624" y="3789040"/>
          <a:ext cx="1728192" cy="1008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R </a:t>
                      </a:r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000" b="1" dirty="0" smtClean="0"/>
                        <a:t>              A 4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365104"/>
            <a:ext cx="360040" cy="360040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491880" y="3861048"/>
          <a:ext cx="201622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Dame est en Sud, je mets le 4, sinon le déclarant fera 2 levées au lieu d’une.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00192" y="2636912"/>
          <a:ext cx="182386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864"/>
              </a:tblGrid>
              <a:tr h="60693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au minimum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755576" y="5949280"/>
          <a:ext cx="741682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6824"/>
              </a:tblGrid>
              <a:tr h="606936">
                <a:tc>
                  <a:txBody>
                    <a:bodyPr/>
                    <a:lstStyle/>
                    <a:p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Conclusion :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 on débloque la couleur d’entame sauf si ce déblocage procure au déclarant une levée qu’il n’aurait jamais réalisée.</a:t>
                      </a:r>
                      <a:endParaRPr lang="fr-F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771800" y="1988840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3968" y="1988840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444208" y="1988840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771800" y="3130168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355976" y="3140968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516216" y="3140968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771800" y="4282296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355976" y="4293096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516216" y="4293096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771800" y="5434424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4355976" y="5445224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516216" y="5445224"/>
          <a:ext cx="1080120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779912" y="1340768"/>
          <a:ext cx="3888432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779912" y="2420888"/>
          <a:ext cx="3888432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779912" y="3933056"/>
          <a:ext cx="3888432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779912" y="5362416"/>
          <a:ext cx="3888432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7308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15737"/>
            <a:ext cx="9144000" cy="3826525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79512" y="3717032"/>
          <a:ext cx="115212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763688" y="3717032"/>
          <a:ext cx="115212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707904" y="3717032"/>
          <a:ext cx="115212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940152" y="3717032"/>
          <a:ext cx="115212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7812360" y="3717032"/>
          <a:ext cx="115212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L’entame - jeu de la défense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2051720" y="2204864"/>
            <a:ext cx="6408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C’est la 1</a:t>
            </a:r>
            <a:r>
              <a:rPr lang="fr-FR" sz="3200" baseline="30000" dirty="0" smtClean="0"/>
              <a:t>ère</a:t>
            </a:r>
            <a:r>
              <a:rPr lang="fr-FR" sz="3200" dirty="0" smtClean="0"/>
              <a:t> action de la défense pour réaliser son contrat, c’est à dire faire chuter l’adversaire.</a:t>
            </a:r>
          </a:p>
          <a:p>
            <a:endParaRPr lang="fr-FR" sz="3200" dirty="0" smtClean="0"/>
          </a:p>
          <a:p>
            <a:r>
              <a:rPr lang="fr-FR" sz="3200" dirty="0" smtClean="0"/>
              <a:t>La carte d’entame est choisie </a:t>
            </a:r>
            <a:r>
              <a:rPr lang="fr-FR" sz="3200" b="1" dirty="0" smtClean="0"/>
              <a:t>avant</a:t>
            </a:r>
            <a:r>
              <a:rPr lang="fr-FR" sz="3200" dirty="0" smtClean="0"/>
              <a:t> que le mort ne s’étale.</a:t>
            </a:r>
            <a:br>
              <a:rPr lang="fr-FR" sz="3200" dirty="0" smtClean="0"/>
            </a:br>
            <a:endParaRPr lang="fr-FR" sz="3200" dirty="0" smtClean="0"/>
          </a:p>
          <a:p>
            <a:r>
              <a:rPr lang="fr-FR" sz="3200" dirty="0" smtClean="0"/>
              <a:t>Elle doit donner des indications au partenaire, </a:t>
            </a:r>
            <a:r>
              <a:rPr lang="fr-FR" sz="3200" b="1" dirty="0" smtClean="0">
                <a:solidFill>
                  <a:srgbClr val="FF0000"/>
                </a:solidFill>
              </a:rPr>
              <a:t>c’est la signalisation</a:t>
            </a:r>
            <a:r>
              <a:rPr lang="fr-FR" sz="3200" dirty="0" smtClean="0"/>
              <a:t>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L’entame - jeu de la défense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2051720" y="2204864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Règle n°1 :</a:t>
            </a:r>
            <a:endParaRPr lang="fr-FR" sz="32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123728" y="2852936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Avec 3 cartes équivalentes, l’</a:t>
            </a:r>
            <a:r>
              <a:rPr lang="fr-FR" sz="3200" dirty="0" err="1" smtClean="0"/>
              <a:t>entameur</a:t>
            </a:r>
            <a:r>
              <a:rPr lang="fr-FR" sz="3200" dirty="0" smtClean="0"/>
              <a:t> choisit par convention de fournir la plus forte, appelée </a:t>
            </a:r>
            <a:r>
              <a:rPr lang="fr-FR" sz="3200" b="1" dirty="0" smtClean="0">
                <a:solidFill>
                  <a:srgbClr val="FF0000"/>
                </a:solidFill>
              </a:rPr>
              <a:t>« tête de séquence ».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267744" y="4797152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L’entame d’un honneur promet donc les 2 cartes équivalentes inférieures à celle jouée mais dénie la carte équivalente supérieure.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043608" y="2636912"/>
          <a:ext cx="6720408" cy="2549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136"/>
                <a:gridCol w="2240136"/>
                <a:gridCol w="2240136"/>
              </a:tblGrid>
              <a:tr h="61601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Votre partenaire a entamé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Vous êtes sûr qu’il possède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Vous êtes sûr qu’il n’a pas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Du Roi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De la Dame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Du Valet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43608" y="134076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n°1 :</a:t>
            </a:r>
            <a:endParaRPr lang="fr-FR" sz="32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419872" y="3356992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 Valet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419872" y="4005064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Valet 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419872" y="4653136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10 9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724128" y="3356992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724128" y="4005064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Roi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724128" y="4653136"/>
          <a:ext cx="1872208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Dame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L’entame - jeu de la défense</a:t>
            </a:r>
            <a:endParaRPr lang="fr-FR" sz="4400" dirty="0"/>
          </a:p>
        </p:txBody>
      </p:sp>
      <p:sp>
        <p:nvSpPr>
          <p:cNvPr id="5" name="ZoneTexte 4"/>
          <p:cNvSpPr txBox="1"/>
          <p:nvPr/>
        </p:nvSpPr>
        <p:spPr>
          <a:xfrm>
            <a:off x="2051720" y="2204864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Règle n°2 :</a:t>
            </a:r>
            <a:endParaRPr lang="fr-FR" sz="32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763688" y="2852936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Sans séquence de 3 honneurs, l’</a:t>
            </a:r>
            <a:r>
              <a:rPr lang="fr-FR" sz="3200" dirty="0" err="1" smtClean="0"/>
              <a:t>entameur</a:t>
            </a:r>
            <a:r>
              <a:rPr lang="fr-FR" sz="3200" dirty="0" smtClean="0"/>
              <a:t> joue sa 4</a:t>
            </a:r>
            <a:r>
              <a:rPr lang="fr-FR" sz="3200" baseline="30000" dirty="0" smtClean="0"/>
              <a:t>ème</a:t>
            </a:r>
            <a:r>
              <a:rPr lang="fr-FR" sz="3200" dirty="0" smtClean="0"/>
              <a:t> carte la plus forte. On dit qu’il joue sa </a:t>
            </a:r>
            <a:r>
              <a:rPr lang="fr-FR" sz="3200" b="1" dirty="0" smtClean="0">
                <a:solidFill>
                  <a:srgbClr val="FF0000"/>
                </a:solidFill>
              </a:rPr>
              <a:t>« 4</a:t>
            </a:r>
            <a:r>
              <a:rPr lang="fr-FR" sz="3200" b="1" baseline="30000" dirty="0" smtClean="0">
                <a:solidFill>
                  <a:srgbClr val="FF0000"/>
                </a:solidFill>
              </a:rPr>
              <a:t>ème</a:t>
            </a:r>
            <a:r>
              <a:rPr lang="fr-FR" sz="3200" b="1" dirty="0" smtClean="0">
                <a:solidFill>
                  <a:srgbClr val="FF0000"/>
                </a:solidFill>
              </a:rPr>
              <a:t> meilleure ».</a:t>
            </a:r>
            <a:endParaRPr lang="fr-F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9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23728" y="2636912"/>
          <a:ext cx="4824536" cy="3080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268"/>
                <a:gridCol w="2412268"/>
              </a:tblGrid>
              <a:tr h="61601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Vous avez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Vous entamez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R V 6 5 4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 8 7 5 3 2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 10 5 2</a:t>
                      </a:r>
                      <a:r>
                        <a:rPr lang="fr-FR" sz="2400" baseline="0" dirty="0" smtClean="0"/>
                        <a:t> 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6012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R D 8 4 2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43608" y="134076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n°2 :</a:t>
            </a:r>
            <a:endParaRPr lang="fr-FR" sz="32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220072" y="3356992"/>
          <a:ext cx="93610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220072" y="4005064"/>
          <a:ext cx="93610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220072" y="4653136"/>
          <a:ext cx="93610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220072" y="5229200"/>
          <a:ext cx="93610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730</Words>
  <Application>Microsoft Office PowerPoint</Application>
  <PresentationFormat>Affichage à l'écran (4:3)</PresentationFormat>
  <Paragraphs>171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145</cp:revision>
  <dcterms:created xsi:type="dcterms:W3CDTF">2019-10-05T07:23:17Z</dcterms:created>
  <dcterms:modified xsi:type="dcterms:W3CDTF">2019-11-08T16:08:16Z</dcterms:modified>
</cp:coreProperties>
</file>