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6"/>
  </p:notesMasterIdLst>
  <p:sldIdLst>
    <p:sldId id="258" r:id="rId2"/>
    <p:sldId id="294" r:id="rId3"/>
    <p:sldId id="296" r:id="rId4"/>
    <p:sldId id="297" r:id="rId5"/>
    <p:sldId id="295" r:id="rId6"/>
    <p:sldId id="287" r:id="rId7"/>
    <p:sldId id="277" r:id="rId8"/>
    <p:sldId id="279" r:id="rId9"/>
    <p:sldId id="288" r:id="rId10"/>
    <p:sldId id="289" r:id="rId11"/>
    <p:sldId id="290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86952-2BC9-438F-950F-C40578417B4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D676C-7756-444B-B040-49F48653CA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8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2558514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07504" y="6021288"/>
            <a:ext cx="8640960" cy="83671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2060848"/>
          <a:ext cx="3672409" cy="193177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64096"/>
                <a:gridCol w="1008112"/>
                <a:gridCol w="1800201"/>
              </a:tblGrid>
              <a:tr h="38449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5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92083"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 smtClean="0"/>
                        <a:t>A 8 7</a:t>
                      </a:r>
                      <a:br>
                        <a:rPr lang="fr-FR" sz="2400" b="1" dirty="0" smtClean="0"/>
                      </a:b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10 9 3</a:t>
                      </a:r>
                    </a:p>
                    <a:p>
                      <a:r>
                        <a:rPr lang="fr-FR" sz="2400" b="1" dirty="0" smtClean="0"/>
                        <a:t>      </a:t>
                      </a:r>
                    </a:p>
                  </a:txBody>
                  <a:tcPr/>
                </a:tc>
              </a:tr>
              <a:tr h="651617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6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2721359"/>
            <a:ext cx="576064" cy="576064"/>
          </a:xfrm>
          <a:prstGeom prst="rect">
            <a:avLst/>
          </a:prstGeom>
        </p:spPr>
      </p:pic>
      <p:sp>
        <p:nvSpPr>
          <p:cNvPr id="36" name="ZoneTexte 35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 </a:t>
            </a:r>
            <a:endParaRPr lang="fr-FR" sz="4000" dirty="0"/>
          </a:p>
        </p:txBody>
      </p:sp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395536" y="4173056"/>
          <a:ext cx="3960440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96044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Le déclarant a 2 cartes équivalentes et le camp adverse 2 cartes maîtresses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5" name="ZoneTexte 24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683568" y="836712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Rapport entre cartes maîtresses adverses et les cartes équivalentes du déclarant.</a:t>
            </a:r>
            <a:endParaRPr lang="fr-FR" sz="3600" b="1" dirty="0"/>
          </a:p>
        </p:txBody>
      </p:sp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4860031" y="2060848"/>
          <a:ext cx="3672409" cy="193177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64096"/>
                <a:gridCol w="1008112"/>
                <a:gridCol w="1800201"/>
              </a:tblGrid>
              <a:tr h="38449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5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92083"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 smtClean="0"/>
                        <a:t>A 8 7</a:t>
                      </a:r>
                      <a:br>
                        <a:rPr lang="fr-FR" sz="2400" b="1" dirty="0" smtClean="0"/>
                      </a:b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9 6 3</a:t>
                      </a:r>
                    </a:p>
                    <a:p>
                      <a:r>
                        <a:rPr lang="fr-FR" sz="2400" b="1" dirty="0" smtClean="0"/>
                        <a:t>      </a:t>
                      </a:r>
                    </a:p>
                  </a:txBody>
                  <a:tcPr/>
                </a:tc>
              </a:tr>
              <a:tr h="651617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10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3" name="Image 42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1" y="2793366"/>
            <a:ext cx="576064" cy="576064"/>
          </a:xfrm>
          <a:prstGeom prst="rect">
            <a:avLst/>
          </a:prstGeom>
        </p:spPr>
      </p:pic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4644008" y="4077072"/>
          <a:ext cx="4032448" cy="1920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032448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Le déclarant a 3 cartes équivalentes et le camp adverse 2 cartes maîtresses.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Le 10 peut être promu au rang de carte maîtresse.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6" name="ZoneTexte 45"/>
          <p:cNvSpPr txBox="1"/>
          <p:nvPr/>
        </p:nvSpPr>
        <p:spPr>
          <a:xfrm>
            <a:off x="251520" y="5931277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Il faut que le déclarant  dispose au moins d’une carte équivalente de plus que de cartes maîtresses adverses. </a:t>
            </a:r>
            <a:endParaRPr lang="fr-FR" sz="2800" b="1" dirty="0"/>
          </a:p>
        </p:txBody>
      </p:sp>
      <p:sp>
        <p:nvSpPr>
          <p:cNvPr id="47" name="ZoneTexte 46"/>
          <p:cNvSpPr txBox="1"/>
          <p:nvPr/>
        </p:nvSpPr>
        <p:spPr>
          <a:xfrm>
            <a:off x="179512" y="551723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Pour que l’affranchissement aboutisse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6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107504" y="5517232"/>
            <a:ext cx="8640960" cy="122413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556792"/>
          <a:ext cx="3672409" cy="193177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52128"/>
                <a:gridCol w="1008112"/>
                <a:gridCol w="1512169"/>
              </a:tblGrid>
              <a:tr h="38449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D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92083"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 smtClean="0"/>
                        <a:t>A 8 7 4</a:t>
                      </a:r>
                      <a:br>
                        <a:rPr lang="fr-FR" sz="2400" b="1" dirty="0" smtClean="0"/>
                      </a:b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9 6 5 3</a:t>
                      </a:r>
                    </a:p>
                    <a:p>
                      <a:r>
                        <a:rPr lang="fr-FR" sz="2400" b="1" dirty="0" smtClean="0"/>
                        <a:t>      </a:t>
                      </a:r>
                    </a:p>
                  </a:txBody>
                  <a:tcPr/>
                </a:tc>
              </a:tr>
              <a:tr h="651617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V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2132856"/>
            <a:ext cx="576064" cy="576064"/>
          </a:xfrm>
          <a:prstGeom prst="rect">
            <a:avLst/>
          </a:prstGeom>
        </p:spPr>
      </p:pic>
      <p:sp>
        <p:nvSpPr>
          <p:cNvPr id="36" name="ZoneTexte 35"/>
          <p:cNvSpPr txBox="1"/>
          <p:nvPr/>
        </p:nvSpPr>
        <p:spPr>
          <a:xfrm>
            <a:off x="755576" y="980728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 </a:t>
            </a:r>
            <a:endParaRPr lang="fr-FR" sz="4000" dirty="0"/>
          </a:p>
        </p:txBody>
      </p:sp>
      <p:sp>
        <p:nvSpPr>
          <p:cNvPr id="25" name="ZoneTexte 24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683568" y="836712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Condition distributionnelle.</a:t>
            </a:r>
            <a:endParaRPr lang="fr-FR" sz="3600" b="1" dirty="0"/>
          </a:p>
        </p:txBody>
      </p:sp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4499992" y="1556792"/>
          <a:ext cx="4032448" cy="2286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032448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Le déclarant a 3 cartes équivalentes et le camp adverse 2 cartes maîtresses.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Le 10 pourra être promu au rang de carte maîtresse si on ajoute une petite carte.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6" name="ZoneTexte 45"/>
          <p:cNvSpPr txBox="1"/>
          <p:nvPr/>
        </p:nvSpPr>
        <p:spPr>
          <a:xfrm>
            <a:off x="251520" y="5427221"/>
            <a:ext cx="83529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Il faut que l’une des mains du déclarant  détienne au moins une carte de plus que le nombre de cartes maîtresses adverses. </a:t>
            </a:r>
            <a:endParaRPr lang="fr-FR" sz="2800" b="1" dirty="0"/>
          </a:p>
        </p:txBody>
      </p:sp>
      <p:sp>
        <p:nvSpPr>
          <p:cNvPr id="47" name="ZoneTexte 46"/>
          <p:cNvSpPr txBox="1"/>
          <p:nvPr/>
        </p:nvSpPr>
        <p:spPr>
          <a:xfrm>
            <a:off x="179512" y="4931876"/>
            <a:ext cx="5760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Pour que l’affranchissement aboutisse : </a:t>
            </a:r>
            <a:endParaRPr lang="fr-FR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5652120" y="4077073"/>
          <a:ext cx="864096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64096"/>
              </a:tblGrid>
              <a:tr h="274149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/>
                        <a:t>D 10 3</a:t>
                      </a:r>
                    </a:p>
                  </a:txBody>
                  <a:tcPr/>
                </a:tc>
              </a:tr>
              <a:tr h="303857">
                <a:tc>
                  <a:txBody>
                    <a:bodyPr/>
                    <a:lstStyle/>
                    <a:p>
                      <a:pPr algn="ctr"/>
                      <a:endParaRPr lang="fr-FR" sz="2000" dirty="0"/>
                    </a:p>
                  </a:txBody>
                  <a:tcPr/>
                </a:tc>
              </a:tr>
              <a:tr h="286090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/>
                        <a:t>V 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7236296" y="4077072"/>
          <a:ext cx="720080" cy="1188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20080"/>
              </a:tblGrid>
              <a:tr h="274149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/>
                        <a:t>D 10</a:t>
                      </a:r>
                    </a:p>
                  </a:txBody>
                  <a:tcPr/>
                </a:tc>
              </a:tr>
              <a:tr h="303857">
                <a:tc>
                  <a:txBody>
                    <a:bodyPr/>
                    <a:lstStyle/>
                    <a:p>
                      <a:pPr algn="ctr"/>
                      <a:endParaRPr lang="fr-FR" sz="2000" dirty="0"/>
                    </a:p>
                  </a:txBody>
                  <a:tcPr/>
                </a:tc>
              </a:tr>
              <a:tr h="286090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/>
                        <a:t>V 3 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ZoneTexte 15"/>
          <p:cNvSpPr txBox="1"/>
          <p:nvPr/>
        </p:nvSpPr>
        <p:spPr>
          <a:xfrm>
            <a:off x="6660232" y="450912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67546" y="1795083"/>
          <a:ext cx="7992887" cy="4730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4"/>
                <a:gridCol w="1008112"/>
                <a:gridCol w="1080120"/>
                <a:gridCol w="1008112"/>
                <a:gridCol w="900101"/>
                <a:gridCol w="1332148"/>
              </a:tblGrid>
              <a:tr h="12743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V 10 9</a:t>
                      </a: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8 5 2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D V 10 5</a:t>
                      </a: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9 7 6 3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D V</a:t>
                      </a: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10 2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R D</a:t>
                      </a: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V 10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10 9 8 4 3</a:t>
                      </a: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7 6 2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813907">
                <a:tc>
                  <a:txBody>
                    <a:bodyPr/>
                    <a:lstStyle/>
                    <a:p>
                      <a:r>
                        <a:rPr lang="fr-FR" dirty="0" smtClean="0"/>
                        <a:t>Nombre de cartes</a:t>
                      </a:r>
                    </a:p>
                    <a:p>
                      <a:r>
                        <a:rPr lang="fr-FR" dirty="0" smtClean="0"/>
                        <a:t>équivalentes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19821">
                <a:tc>
                  <a:txBody>
                    <a:bodyPr/>
                    <a:lstStyle/>
                    <a:p>
                      <a:r>
                        <a:rPr lang="fr-FR" dirty="0" smtClean="0"/>
                        <a:t>Nombre de cartes</a:t>
                      </a:r>
                    </a:p>
                    <a:p>
                      <a:r>
                        <a:rPr lang="fr-FR" dirty="0" smtClean="0"/>
                        <a:t>Maîtresses adverses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80156">
                <a:tc>
                  <a:txBody>
                    <a:bodyPr/>
                    <a:lstStyle/>
                    <a:p>
                      <a:r>
                        <a:rPr lang="fr-FR" dirty="0" smtClean="0"/>
                        <a:t>Affranchissement</a:t>
                      </a:r>
                    </a:p>
                    <a:p>
                      <a:r>
                        <a:rPr lang="fr-FR" dirty="0" smtClean="0"/>
                        <a:t>possible ?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842053">
                <a:tc>
                  <a:txBody>
                    <a:bodyPr/>
                    <a:lstStyle/>
                    <a:p>
                      <a:r>
                        <a:rPr lang="fr-FR" dirty="0" smtClean="0"/>
                        <a:t>Pourquoi ?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755576" y="908720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Exercice 1 :</a:t>
            </a:r>
            <a:endParaRPr lang="fr-FR" sz="2400" b="1" dirty="0"/>
          </a:p>
        </p:txBody>
      </p:sp>
      <p:pic>
        <p:nvPicPr>
          <p:cNvPr id="6" name="Image 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2132856"/>
            <a:ext cx="504056" cy="504056"/>
          </a:xfrm>
          <a:prstGeom prst="rect">
            <a:avLst/>
          </a:prstGeom>
        </p:spPr>
      </p:pic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2132856"/>
            <a:ext cx="504056" cy="504056"/>
          </a:xfrm>
          <a:prstGeom prst="rect">
            <a:avLst/>
          </a:prstGeom>
        </p:spPr>
      </p:pic>
      <p:pic>
        <p:nvPicPr>
          <p:cNvPr id="8" name="Image 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2132856"/>
            <a:ext cx="504056" cy="504056"/>
          </a:xfrm>
          <a:prstGeom prst="rect">
            <a:avLst/>
          </a:prstGeom>
        </p:spPr>
      </p:pic>
      <p:pic>
        <p:nvPicPr>
          <p:cNvPr id="9" name="Image 8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2132856"/>
            <a:ext cx="504056" cy="504056"/>
          </a:xfrm>
          <a:prstGeom prst="rect">
            <a:avLst/>
          </a:prstGeom>
        </p:spPr>
      </p:pic>
      <p:pic>
        <p:nvPicPr>
          <p:cNvPr id="10" name="Image 9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2132856"/>
            <a:ext cx="504056" cy="504056"/>
          </a:xfrm>
          <a:prstGeom prst="rect">
            <a:avLst/>
          </a:prstGeom>
        </p:spPr>
      </p:pic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3203848" y="31409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3203848" y="400506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3203848" y="49411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4283968" y="31409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4283968" y="400506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4283968" y="49411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5292080" y="31409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292080" y="400506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5292080" y="49411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Non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6300192" y="31409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6300192" y="400506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6300192" y="49411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/>
        </p:nvGraphicFramePr>
        <p:xfrm>
          <a:off x="7452320" y="31409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7452320" y="400506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7452320" y="49411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5004048" y="5805264"/>
          <a:ext cx="144016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chemeClr val="tx1"/>
                          </a:solidFill>
                        </a:rPr>
                        <a:t>Il manque une petite carte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67546" y="1795083"/>
          <a:ext cx="7848869" cy="4022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2"/>
                <a:gridCol w="1591181"/>
                <a:gridCol w="1272790"/>
                <a:gridCol w="1187937"/>
                <a:gridCol w="1060659"/>
              </a:tblGrid>
              <a:tr h="12743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R D 10 2</a:t>
                      </a: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V 5 4 3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D V 9 2</a:t>
                      </a: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10 5 4 3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D V 5</a:t>
                      </a: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10 4 2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V 10 9 3</a:t>
                      </a: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fr-FR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8 5 4 2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813907">
                <a:tc>
                  <a:txBody>
                    <a:bodyPr/>
                    <a:lstStyle/>
                    <a:p>
                      <a:r>
                        <a:rPr lang="fr-FR" dirty="0" smtClean="0"/>
                        <a:t>Les 2 conditions d’affranchissement sont remplies ?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919821">
                <a:tc>
                  <a:txBody>
                    <a:bodyPr/>
                    <a:lstStyle/>
                    <a:p>
                      <a:r>
                        <a:rPr lang="fr-FR" dirty="0" smtClean="0"/>
                        <a:t>Nombre de levées d’affranchissement produites ?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880156">
                <a:tc>
                  <a:txBody>
                    <a:bodyPr/>
                    <a:lstStyle/>
                    <a:p>
                      <a:r>
                        <a:rPr lang="fr-FR" dirty="0" smtClean="0"/>
                        <a:t>Nombre de fois où</a:t>
                      </a:r>
                      <a:r>
                        <a:rPr lang="fr-FR" baseline="0" dirty="0" smtClean="0"/>
                        <a:t> il faut rendre la main à l’adversaire ?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39552" y="972017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2 : Prévisions dans le temps</a:t>
            </a:r>
            <a:endParaRPr lang="fr-FR" sz="3200" b="1" dirty="0"/>
          </a:p>
        </p:txBody>
      </p:sp>
      <p:pic>
        <p:nvPicPr>
          <p:cNvPr id="6" name="Image 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2132856"/>
            <a:ext cx="504056" cy="504056"/>
          </a:xfrm>
          <a:prstGeom prst="rect">
            <a:avLst/>
          </a:prstGeom>
        </p:spPr>
      </p:pic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2132856"/>
            <a:ext cx="504056" cy="504056"/>
          </a:xfrm>
          <a:prstGeom prst="rect">
            <a:avLst/>
          </a:prstGeom>
        </p:spPr>
      </p:pic>
      <p:pic>
        <p:nvPicPr>
          <p:cNvPr id="8" name="Image 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2132856"/>
            <a:ext cx="504056" cy="504056"/>
          </a:xfrm>
          <a:prstGeom prst="rect">
            <a:avLst/>
          </a:prstGeom>
        </p:spPr>
      </p:pic>
      <p:pic>
        <p:nvPicPr>
          <p:cNvPr id="9" name="Image 8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2132856"/>
            <a:ext cx="504056" cy="504056"/>
          </a:xfrm>
          <a:prstGeom prst="rect">
            <a:avLst/>
          </a:prstGeom>
        </p:spPr>
      </p:pic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3635896" y="31409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3707904" y="400506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3779912" y="49411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004048" y="31409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5076056" y="400506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5076056" y="49411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6228184" y="31409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6300192" y="400506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6228184" y="49411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7308304" y="31409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Oui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7380312" y="400506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au 24"/>
          <p:cNvGraphicFramePr>
            <a:graphicFrameLocks noGrp="1"/>
          </p:cNvGraphicFramePr>
          <p:nvPr/>
        </p:nvGraphicFramePr>
        <p:xfrm>
          <a:off x="7380312" y="49411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67546" y="1795083"/>
          <a:ext cx="7992885" cy="4768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1902"/>
                <a:gridCol w="1873561"/>
                <a:gridCol w="449151"/>
                <a:gridCol w="2448271"/>
              </a:tblGrid>
              <a:tr h="127432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D 10 8 5</a:t>
                      </a:r>
                    </a:p>
                    <a:p>
                      <a:pPr algn="ctr"/>
                      <a:endParaRPr lang="fr-FR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9 4 3 2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R D 9 2</a:t>
                      </a:r>
                    </a:p>
                    <a:p>
                      <a:pPr algn="ctr"/>
                      <a:endParaRPr lang="fr-FR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10 5 4 3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813907">
                <a:tc>
                  <a:txBody>
                    <a:bodyPr/>
                    <a:lstStyle/>
                    <a:p>
                      <a:r>
                        <a:rPr lang="fr-FR" dirty="0" smtClean="0"/>
                        <a:t>Nombre de cartes équivalentes ?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919821">
                <a:tc>
                  <a:txBody>
                    <a:bodyPr/>
                    <a:lstStyle/>
                    <a:p>
                      <a:r>
                        <a:rPr lang="fr-FR" dirty="0" smtClean="0"/>
                        <a:t>Nombre de cartes maîtresses de la défense ?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880156">
                <a:tc>
                  <a:txBody>
                    <a:bodyPr/>
                    <a:lstStyle/>
                    <a:p>
                      <a:r>
                        <a:rPr lang="fr-FR" dirty="0" smtClean="0"/>
                        <a:t>Nombre de levées adverses</a:t>
                      </a:r>
                      <a:r>
                        <a:rPr lang="fr-FR" baseline="0" dirty="0" smtClean="0"/>
                        <a:t> ?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8801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Nombre de levées affranchies</a:t>
                      </a:r>
                      <a:r>
                        <a:rPr lang="fr-FR" baseline="0" dirty="0" smtClean="0"/>
                        <a:t> ? 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39552" y="972017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Exercice 3 : Généralisation</a:t>
            </a:r>
            <a:endParaRPr lang="fr-FR" sz="3200" b="1" dirty="0"/>
          </a:p>
        </p:txBody>
      </p:sp>
      <p:pic>
        <p:nvPicPr>
          <p:cNvPr id="6" name="Image 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2204864"/>
            <a:ext cx="360040" cy="360040"/>
          </a:xfrm>
          <a:prstGeom prst="rect">
            <a:avLst/>
          </a:prstGeom>
        </p:spPr>
      </p:pic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211960" y="321297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4211960" y="400506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4139952" y="494116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6804248" y="321297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6804248" y="4077072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6804248" y="501317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26" name="Image 2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2204864"/>
            <a:ext cx="360040" cy="360040"/>
          </a:xfrm>
          <a:prstGeom prst="rect">
            <a:avLst/>
          </a:prstGeom>
        </p:spPr>
      </p:pic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4139952" y="580526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6804248" y="580526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95536" y="2492896"/>
          <a:ext cx="146382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2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411760" y="2492896"/>
          <a:ext cx="146382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2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620344" y="2492896"/>
          <a:ext cx="146382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2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564560" y="2492896"/>
          <a:ext cx="1463824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24"/>
              </a:tblGrid>
              <a:tr h="50405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39552" y="5517232"/>
          <a:ext cx="201622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467544" y="6015568"/>
          <a:ext cx="201622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3347864" y="5511512"/>
          <a:ext cx="201622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347864" y="6015568"/>
          <a:ext cx="201622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156176" y="5517232"/>
          <a:ext cx="201622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6012160" y="6015568"/>
          <a:ext cx="201622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3600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09800"/>
            <a:ext cx="9144000" cy="243840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3059832" y="3041144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452320" y="3068960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059832" y="3329176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7452320" y="3329176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987824" y="3573016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7452320" y="3573016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2987824" y="3833232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7452320" y="3833232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987824" y="4049256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7452320" y="4077072"/>
          <a:ext cx="1224136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1602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23728" y="148478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419872" y="148478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4572000" y="148478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6156176" y="1484784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123728" y="249289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3419872" y="249289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572000" y="249289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156176" y="249289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267744" y="357301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3419872" y="357301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4572000" y="357301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6228184" y="357301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267744" y="465313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3419872" y="465313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4572000" y="465313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v</a:t>
                      </a:r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6228184" y="4653136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vv</a:t>
                      </a:r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2195736" y="566124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vv</a:t>
                      </a:r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3419872" y="566124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vv</a:t>
                      </a:r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4572000" y="566124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vv</a:t>
                      </a:r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6228184" y="5661248"/>
          <a:ext cx="86409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576064"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vv</a:t>
                      </a:r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8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2558514"/>
            <a:ext cx="67687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Emploi du palier inutile de 2SA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683568" y="2234560"/>
          <a:ext cx="196788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67880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V 6 3</a:t>
                      </a:r>
                    </a:p>
                    <a:p>
                      <a:r>
                        <a:rPr lang="fr-FR" sz="2400" b="1" dirty="0" smtClean="0"/>
                        <a:t>     A 5 4 2</a:t>
                      </a:r>
                    </a:p>
                    <a:p>
                      <a:r>
                        <a:rPr lang="fr-FR" sz="2400" b="1" dirty="0" smtClean="0"/>
                        <a:t>     V 4 2</a:t>
                      </a:r>
                    </a:p>
                    <a:p>
                      <a:r>
                        <a:rPr lang="fr-FR" sz="2400" b="1" dirty="0" smtClean="0"/>
                        <a:t>     10 8 4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3026647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2666607"/>
            <a:ext cx="288032" cy="288032"/>
          </a:xfrm>
          <a:prstGeom prst="rect">
            <a:avLst/>
          </a:prstGeom>
        </p:spPr>
      </p:pic>
      <p:pic>
        <p:nvPicPr>
          <p:cNvPr id="37" name="Image 3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5576" y="2306567"/>
            <a:ext cx="288032" cy="288032"/>
          </a:xfrm>
          <a:prstGeom prst="rect">
            <a:avLst/>
          </a:prstGeom>
        </p:spPr>
      </p:pic>
      <p:pic>
        <p:nvPicPr>
          <p:cNvPr id="39" name="Image 3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5576" y="3386687"/>
            <a:ext cx="288032" cy="288032"/>
          </a:xfrm>
          <a:prstGeom prst="rect">
            <a:avLst/>
          </a:prstGeom>
        </p:spPr>
      </p:pic>
      <p:sp>
        <p:nvSpPr>
          <p:cNvPr id="48" name="ZoneTexte 47"/>
          <p:cNvSpPr txBox="1"/>
          <p:nvPr/>
        </p:nvSpPr>
        <p:spPr>
          <a:xfrm>
            <a:off x="683568" y="980728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Exercice 1 :      palier inutile de 2SA </a:t>
            </a:r>
            <a:endParaRPr lang="fr-FR" sz="4000" dirty="0"/>
          </a:p>
        </p:txBody>
      </p:sp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755576" y="3933056"/>
          <a:ext cx="1872208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 smtClean="0"/>
                        <a:t>Plancher : 21</a:t>
                      </a:r>
                      <a:endParaRPr lang="fr-FR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8" name="ZoneTexte 17"/>
          <p:cNvSpPr txBox="1"/>
          <p:nvPr/>
        </p:nvSpPr>
        <p:spPr>
          <a:xfrm>
            <a:off x="1907704" y="188640"/>
            <a:ext cx="5688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683568" y="1628800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Votre partenaire a ouvert de 1SA :</a:t>
            </a:r>
            <a:endParaRPr lang="fr-FR" sz="2800" dirty="0"/>
          </a:p>
        </p:txBody>
      </p:sp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755576" y="4509120"/>
          <a:ext cx="1872208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 smtClean="0"/>
                        <a:t>Plafond  : 23</a:t>
                      </a:r>
                      <a:endParaRPr lang="fr-FR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755576" y="5095448"/>
          <a:ext cx="1872208" cy="822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Décision : passe</a:t>
                      </a:r>
                      <a:endParaRPr lang="fr-FR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2771800" y="2204864"/>
          <a:ext cx="196788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67880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9 4 3</a:t>
                      </a:r>
                    </a:p>
                    <a:p>
                      <a:r>
                        <a:rPr lang="fr-FR" sz="2400" b="1" dirty="0" smtClean="0"/>
                        <a:t>     R</a:t>
                      </a:r>
                      <a:r>
                        <a:rPr lang="fr-FR" sz="2400" b="1" baseline="0" dirty="0" smtClean="0"/>
                        <a:t> 8 2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D</a:t>
                      </a:r>
                      <a:r>
                        <a:rPr lang="fr-FR" sz="2400" b="1" baseline="0" dirty="0" smtClean="0"/>
                        <a:t> 7 5 4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V</a:t>
                      </a:r>
                      <a:r>
                        <a:rPr lang="fr-FR" sz="2400" b="1" baseline="0" dirty="0" smtClean="0"/>
                        <a:t> 3</a:t>
                      </a:r>
                      <a:endParaRPr lang="fr-FR" sz="2400" b="1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3" name="Image 2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2996951"/>
            <a:ext cx="288032" cy="288032"/>
          </a:xfrm>
          <a:prstGeom prst="rect">
            <a:avLst/>
          </a:prstGeom>
        </p:spPr>
      </p:pic>
      <p:pic>
        <p:nvPicPr>
          <p:cNvPr id="24" name="Image 2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2636911"/>
            <a:ext cx="288032" cy="288032"/>
          </a:xfrm>
          <a:prstGeom prst="rect">
            <a:avLst/>
          </a:prstGeom>
        </p:spPr>
      </p:pic>
      <p:pic>
        <p:nvPicPr>
          <p:cNvPr id="25" name="Image 2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43808" y="2276871"/>
            <a:ext cx="288032" cy="288032"/>
          </a:xfrm>
          <a:prstGeom prst="rect">
            <a:avLst/>
          </a:prstGeom>
        </p:spPr>
      </p:pic>
      <p:pic>
        <p:nvPicPr>
          <p:cNvPr id="26" name="Image 25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43808" y="3356991"/>
            <a:ext cx="288032" cy="288032"/>
          </a:xfrm>
          <a:prstGeom prst="rect">
            <a:avLst/>
          </a:prstGeom>
        </p:spPr>
      </p:pic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4932040" y="2204864"/>
          <a:ext cx="196788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67880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R V 5 2</a:t>
                      </a:r>
                    </a:p>
                    <a:p>
                      <a:r>
                        <a:rPr lang="fr-FR" sz="2400" b="1" dirty="0" smtClean="0"/>
                        <a:t>     A 8 3</a:t>
                      </a:r>
                    </a:p>
                    <a:p>
                      <a:r>
                        <a:rPr lang="fr-FR" sz="2400" b="1" dirty="0" smtClean="0"/>
                        <a:t>     D</a:t>
                      </a:r>
                      <a:r>
                        <a:rPr lang="fr-FR" sz="2400" b="1" baseline="0" dirty="0" smtClean="0"/>
                        <a:t> V 5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V 5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1" name="Image 3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2996951"/>
            <a:ext cx="288032" cy="288032"/>
          </a:xfrm>
          <a:prstGeom prst="rect">
            <a:avLst/>
          </a:prstGeom>
        </p:spPr>
      </p:pic>
      <p:pic>
        <p:nvPicPr>
          <p:cNvPr id="34" name="Image 3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2636911"/>
            <a:ext cx="288032" cy="288032"/>
          </a:xfrm>
          <a:prstGeom prst="rect">
            <a:avLst/>
          </a:prstGeom>
        </p:spPr>
      </p:pic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4048" y="2276871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4048" y="3356991"/>
            <a:ext cx="288032" cy="288032"/>
          </a:xfrm>
          <a:prstGeom prst="rect">
            <a:avLst/>
          </a:prstGeom>
        </p:spPr>
      </p:pic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7020272" y="2276872"/>
          <a:ext cx="196788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67880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D 2</a:t>
                      </a:r>
                    </a:p>
                    <a:p>
                      <a:r>
                        <a:rPr lang="fr-FR" sz="2400" b="1" dirty="0" smtClean="0"/>
                        <a:t>     V 9 3</a:t>
                      </a:r>
                    </a:p>
                    <a:p>
                      <a:r>
                        <a:rPr lang="fr-FR" sz="2400" b="1" dirty="0" smtClean="0"/>
                        <a:t>     R 10 5 2</a:t>
                      </a:r>
                    </a:p>
                    <a:p>
                      <a:r>
                        <a:rPr lang="fr-FR" sz="2400" b="1" dirty="0" smtClean="0"/>
                        <a:t>     R 7 4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1" name="Image 4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3068959"/>
            <a:ext cx="288032" cy="288032"/>
          </a:xfrm>
          <a:prstGeom prst="rect">
            <a:avLst/>
          </a:prstGeom>
        </p:spPr>
      </p:pic>
      <p:pic>
        <p:nvPicPr>
          <p:cNvPr id="42" name="Image 4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2708919"/>
            <a:ext cx="288032" cy="288032"/>
          </a:xfrm>
          <a:prstGeom prst="rect">
            <a:avLst/>
          </a:prstGeom>
        </p:spPr>
      </p:pic>
      <p:pic>
        <p:nvPicPr>
          <p:cNvPr id="43" name="Image 4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2348879"/>
            <a:ext cx="288032" cy="288032"/>
          </a:xfrm>
          <a:prstGeom prst="rect">
            <a:avLst/>
          </a:prstGeom>
        </p:spPr>
      </p:pic>
      <p:pic>
        <p:nvPicPr>
          <p:cNvPr id="44" name="Image 4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2280" y="3428999"/>
            <a:ext cx="288032" cy="288032"/>
          </a:xfrm>
          <a:prstGeom prst="rect">
            <a:avLst/>
          </a:prstGeom>
        </p:spPr>
      </p:pic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2843808" y="3933056"/>
          <a:ext cx="1872208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 smtClean="0"/>
                        <a:t>Plancher : 25</a:t>
                      </a:r>
                      <a:endParaRPr lang="fr-FR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2843808" y="4509120"/>
          <a:ext cx="1872208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 smtClean="0"/>
                        <a:t>Plafond  : 27</a:t>
                      </a:r>
                      <a:endParaRPr lang="fr-FR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Tableau 46"/>
          <p:cNvGraphicFramePr>
            <a:graphicFrameLocks noGrp="1"/>
          </p:cNvGraphicFramePr>
          <p:nvPr/>
        </p:nvGraphicFramePr>
        <p:xfrm>
          <a:off x="2843808" y="5095448"/>
          <a:ext cx="1872208" cy="822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Décision : 3SA</a:t>
                      </a:r>
                      <a:endParaRPr lang="fr-FR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5004048" y="3933056"/>
          <a:ext cx="1872208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 smtClean="0"/>
                        <a:t>Plancher : 27</a:t>
                      </a:r>
                      <a:endParaRPr lang="fr-FR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5004048" y="4509120"/>
          <a:ext cx="1872208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 smtClean="0"/>
                        <a:t>Plafond  : 29</a:t>
                      </a:r>
                      <a:endParaRPr lang="fr-FR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5" name="Tableau 54"/>
          <p:cNvGraphicFramePr>
            <a:graphicFrameLocks noGrp="1"/>
          </p:cNvGraphicFramePr>
          <p:nvPr/>
        </p:nvGraphicFramePr>
        <p:xfrm>
          <a:off x="5004048" y="5126320"/>
          <a:ext cx="1872208" cy="822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Décision : 3SA</a:t>
                      </a:r>
                      <a:endParaRPr lang="fr-FR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6" name="Tableau 55"/>
          <p:cNvGraphicFramePr>
            <a:graphicFrameLocks noGrp="1"/>
          </p:cNvGraphicFramePr>
          <p:nvPr/>
        </p:nvGraphicFramePr>
        <p:xfrm>
          <a:off x="7092280" y="3933056"/>
          <a:ext cx="1872208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 smtClean="0"/>
                        <a:t>Plancher : 24</a:t>
                      </a:r>
                      <a:endParaRPr lang="fr-FR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7" name="Tableau 56"/>
          <p:cNvGraphicFramePr>
            <a:graphicFrameLocks noGrp="1"/>
          </p:cNvGraphicFramePr>
          <p:nvPr/>
        </p:nvGraphicFramePr>
        <p:xfrm>
          <a:off x="7092280" y="4509120"/>
          <a:ext cx="1872208" cy="5040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fr-FR" sz="2400" b="1" dirty="0" smtClean="0"/>
                        <a:t>Plafond  : 26</a:t>
                      </a:r>
                      <a:endParaRPr lang="fr-FR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8" name="Tableau 57"/>
          <p:cNvGraphicFramePr>
            <a:graphicFrameLocks noGrp="1"/>
          </p:cNvGraphicFramePr>
          <p:nvPr/>
        </p:nvGraphicFramePr>
        <p:xfrm>
          <a:off x="7092280" y="5085184"/>
          <a:ext cx="1872208" cy="1066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Décision : </a:t>
                      </a:r>
                      <a:r>
                        <a:rPr lang="fr-FR" sz="2000" b="1" dirty="0" smtClean="0">
                          <a:solidFill>
                            <a:srgbClr val="FF0000"/>
                          </a:solidFill>
                        </a:rPr>
                        <a:t>2SA enchère de proposition</a:t>
                      </a:r>
                      <a:endParaRPr lang="fr-FR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58"/>
          <p:cNvSpPr/>
          <p:nvPr/>
        </p:nvSpPr>
        <p:spPr>
          <a:xfrm>
            <a:off x="179512" y="6309320"/>
            <a:ext cx="8856984" cy="47667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ZoneTexte 59"/>
          <p:cNvSpPr txBox="1"/>
          <p:nvPr/>
        </p:nvSpPr>
        <p:spPr>
          <a:xfrm>
            <a:off x="323528" y="6237312"/>
            <a:ext cx="8856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Partenaire j’ai 9 points, à vous de décider : passe ou 3SA</a:t>
            </a:r>
            <a:endParaRPr lang="fr-F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1052736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Enchère de proposition</a:t>
            </a:r>
            <a:endParaRPr lang="fr-FR" sz="4400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1835696" y="1960984"/>
          <a:ext cx="7128792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1112514"/>
                <a:gridCol w="1047726"/>
                <a:gridCol w="1080120"/>
                <a:gridCol w="1080120"/>
                <a:gridCol w="1152128"/>
                <a:gridCol w="108012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32H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Contrat de manche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Contrat de manche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Plafond</a:t>
                      </a:r>
                    </a:p>
                    <a:p>
                      <a:endParaRPr lang="fr-FR" b="1" dirty="0" smtClean="0"/>
                    </a:p>
                    <a:p>
                      <a:r>
                        <a:rPr lang="fr-FR" b="1" dirty="0" smtClean="0"/>
                        <a:t>Plancher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Contrat de manche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Plafond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25H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Contrat Partiel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Plafond</a:t>
                      </a:r>
                    </a:p>
                    <a:p>
                      <a:r>
                        <a:rPr lang="fr-FR" b="1" dirty="0" smtClean="0"/>
                        <a:t>Plancher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Contrat Partiel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Contrat Partiel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Plancher</a:t>
                      </a:r>
                    </a:p>
                    <a:p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Passe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3SA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7" name="Image 26" descr="flech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7740353" y="4049215"/>
            <a:ext cx="216024" cy="216024"/>
          </a:xfrm>
          <a:prstGeom prst="rect">
            <a:avLst/>
          </a:prstGeom>
        </p:spPr>
      </p:pic>
      <p:pic>
        <p:nvPicPr>
          <p:cNvPr id="29" name="Image 28" descr="flech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3347863" y="4049216"/>
            <a:ext cx="216024" cy="216024"/>
          </a:xfrm>
          <a:prstGeom prst="rect">
            <a:avLst/>
          </a:prstGeom>
        </p:spPr>
      </p:pic>
      <p:pic>
        <p:nvPicPr>
          <p:cNvPr id="30" name="Image 29" descr="flech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3347864" y="4337248"/>
            <a:ext cx="216024" cy="216024"/>
          </a:xfrm>
          <a:prstGeom prst="rect">
            <a:avLst/>
          </a:prstGeom>
        </p:spPr>
      </p:pic>
      <p:pic>
        <p:nvPicPr>
          <p:cNvPr id="31" name="Image 30" descr="flech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5508102" y="2753072"/>
            <a:ext cx="216024" cy="216024"/>
          </a:xfrm>
          <a:prstGeom prst="rect">
            <a:avLst/>
          </a:prstGeom>
        </p:spPr>
      </p:pic>
      <p:pic>
        <p:nvPicPr>
          <p:cNvPr id="32" name="Image 31" descr="flech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5508103" y="3329135"/>
            <a:ext cx="216024" cy="216024"/>
          </a:xfrm>
          <a:prstGeom prst="rect">
            <a:avLst/>
          </a:prstGeom>
        </p:spPr>
      </p:pic>
      <p:pic>
        <p:nvPicPr>
          <p:cNvPr id="33" name="Image 32" descr="flech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7740352" y="3329136"/>
            <a:ext cx="216024" cy="216024"/>
          </a:xfrm>
          <a:prstGeom prst="rect">
            <a:avLst/>
          </a:prstGeom>
        </p:spPr>
      </p:pic>
      <p:sp>
        <p:nvSpPr>
          <p:cNvPr id="34" name="ZoneTexte 33"/>
          <p:cNvSpPr txBox="1"/>
          <p:nvPr/>
        </p:nvSpPr>
        <p:spPr>
          <a:xfrm>
            <a:off x="1835696" y="5229200"/>
            <a:ext cx="6480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Partenaire : j’ai 9 points, je te laisse la décision :</a:t>
            </a:r>
          </a:p>
          <a:p>
            <a:r>
              <a:rPr lang="fr-FR" sz="2400" b="1" dirty="0" smtClean="0"/>
              <a:t>- Avec 15H         Passe</a:t>
            </a:r>
          </a:p>
          <a:p>
            <a:r>
              <a:rPr lang="fr-FR" sz="2400" b="1" dirty="0" smtClean="0"/>
              <a:t>- Avec 16 à 17H       3SA</a:t>
            </a:r>
            <a:endParaRPr lang="fr-FR" sz="2400" b="1" dirty="0"/>
          </a:p>
        </p:txBody>
      </p:sp>
      <p:pic>
        <p:nvPicPr>
          <p:cNvPr id="35" name="Image 34" descr="flech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5640288"/>
            <a:ext cx="381000" cy="381000"/>
          </a:xfrm>
          <a:prstGeom prst="rect">
            <a:avLst/>
          </a:prstGeom>
        </p:spPr>
      </p:pic>
      <p:pic>
        <p:nvPicPr>
          <p:cNvPr id="36" name="Image 35" descr="flech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02968" y="6000328"/>
            <a:ext cx="381000" cy="381000"/>
          </a:xfrm>
          <a:prstGeom prst="rect">
            <a:avLst/>
          </a:prstGeom>
        </p:spPr>
      </p:pic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6804248" y="4653136"/>
          <a:ext cx="1080120" cy="45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801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2SA</a:t>
                      </a:r>
                      <a:endParaRPr lang="fr-FR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323528" y="1052736"/>
            <a:ext cx="83529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Le problème des mains de 8 points</a:t>
            </a:r>
            <a:endParaRPr lang="fr-FR" sz="4400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1956048" y="1890896"/>
          <a:ext cx="1967880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67880"/>
              </a:tblGrid>
              <a:tr h="1512168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</a:t>
                      </a:r>
                      <a:r>
                        <a:rPr lang="fr-FR" sz="3200" b="1" dirty="0" smtClean="0"/>
                        <a:t>R 6</a:t>
                      </a:r>
                    </a:p>
                    <a:p>
                      <a:r>
                        <a:rPr lang="fr-FR" sz="3200" b="1" dirty="0" smtClean="0"/>
                        <a:t>     D 8 2</a:t>
                      </a:r>
                    </a:p>
                    <a:p>
                      <a:r>
                        <a:rPr lang="fr-FR" sz="3200" b="1" dirty="0" smtClean="0"/>
                        <a:t>     D 7 5 3</a:t>
                      </a:r>
                    </a:p>
                    <a:p>
                      <a:r>
                        <a:rPr lang="fr-FR" sz="3200" b="1" dirty="0" smtClean="0"/>
                        <a:t>     V 8 6 4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Image 10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28056" y="3013328"/>
            <a:ext cx="288032" cy="288032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28056" y="2509272"/>
            <a:ext cx="288032" cy="288032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28056" y="2077224"/>
            <a:ext cx="288032" cy="288032"/>
          </a:xfrm>
          <a:prstGeom prst="rect">
            <a:avLst/>
          </a:prstGeom>
        </p:spPr>
      </p:pic>
      <p:pic>
        <p:nvPicPr>
          <p:cNvPr id="14" name="Image 13" descr="Tref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28056" y="3445376"/>
            <a:ext cx="288032" cy="288032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4211960" y="1988840"/>
            <a:ext cx="45365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Après une ouverture de 1SA, calculez :</a:t>
            </a:r>
          </a:p>
          <a:p>
            <a:r>
              <a:rPr lang="fr-FR" sz="2800" b="1" dirty="0" smtClean="0"/>
              <a:t>Le plancher :</a:t>
            </a:r>
          </a:p>
          <a:p>
            <a:r>
              <a:rPr lang="fr-FR" sz="2800" b="1" dirty="0" smtClean="0"/>
              <a:t>Le plafond :</a:t>
            </a:r>
            <a:endParaRPr lang="fr-FR" sz="2800" b="1" dirty="0"/>
          </a:p>
        </p:txBody>
      </p:sp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6660232" y="2780928"/>
          <a:ext cx="95976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97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/>
        </p:nvGraphicFramePr>
        <p:xfrm>
          <a:off x="6660232" y="3356992"/>
          <a:ext cx="95976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97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7" name="ZoneTexte 26"/>
          <p:cNvSpPr txBox="1"/>
          <p:nvPr/>
        </p:nvSpPr>
        <p:spPr>
          <a:xfrm>
            <a:off x="2339752" y="4293096"/>
            <a:ext cx="58326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On ne peut dire 2SA, car l’ouvreur risque de dire 3SA avec 16 points et donc de jouer une manche avec </a:t>
            </a:r>
            <a:r>
              <a:rPr lang="fr-FR" sz="3200" smtClean="0"/>
              <a:t>24 points. </a:t>
            </a:r>
            <a:r>
              <a:rPr lang="fr-FR" sz="3600" b="1" dirty="0" smtClean="0">
                <a:solidFill>
                  <a:srgbClr val="FF0000"/>
                </a:solidFill>
              </a:rPr>
              <a:t>Il faut passer.</a:t>
            </a:r>
            <a:endParaRPr lang="fr-FR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3 – Leçon 7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611560" y="1397000"/>
          <a:ext cx="7848872" cy="4757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7452"/>
                <a:gridCol w="2703068"/>
                <a:gridCol w="3168352"/>
              </a:tblGrid>
              <a:tr h="1000449">
                <a:tc gridSpan="3">
                  <a:txBody>
                    <a:bodyPr/>
                    <a:lstStyle/>
                    <a:p>
                      <a:pPr algn="ctr"/>
                      <a:r>
                        <a:rPr lang="fr-FR" sz="4000" dirty="0" smtClean="0"/>
                        <a:t>Tableau Récapitulatif</a:t>
                      </a:r>
                      <a:endParaRPr lang="fr-FR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739462">
                <a:tc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/>
                        <a:t>Ouvreur</a:t>
                      </a:r>
                      <a:endParaRPr lang="fr-FR" sz="2800" b="1" i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800" b="1" i="1" dirty="0" smtClean="0"/>
                        <a:t>Répondant</a:t>
                      </a:r>
                      <a:endParaRPr lang="fr-FR" sz="2800" b="1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27403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1SA</a:t>
                      </a:r>
                    </a:p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0 à 8H            </a:t>
                      </a:r>
                      <a:r>
                        <a:rPr lang="fr-FR" sz="2400" baseline="0" dirty="0" smtClean="0"/>
                        <a:t> </a:t>
                      </a:r>
                      <a:r>
                        <a:rPr lang="fr-FR" sz="2400" b="1" dirty="0" smtClean="0"/>
                        <a:t>PASSE</a:t>
                      </a:r>
                    </a:p>
                    <a:p>
                      <a:endParaRPr lang="fr-FR" sz="2400" dirty="0" smtClean="0"/>
                    </a:p>
                    <a:p>
                      <a:endParaRPr lang="fr-FR" sz="2400" dirty="0" smtClean="0"/>
                    </a:p>
                    <a:p>
                      <a:r>
                        <a:rPr lang="fr-FR" sz="2400" dirty="0" smtClean="0"/>
                        <a:t>0 à 9H             </a:t>
                      </a:r>
                      <a:r>
                        <a:rPr lang="fr-FR" sz="2400" b="1" dirty="0" smtClean="0"/>
                        <a:t>2SA</a:t>
                      </a:r>
                    </a:p>
                    <a:p>
                      <a:endParaRPr lang="fr-FR" sz="2400" dirty="0" smtClean="0"/>
                    </a:p>
                    <a:p>
                      <a:endParaRPr lang="fr-FR" sz="2400" dirty="0" smtClean="0"/>
                    </a:p>
                    <a:p>
                      <a:r>
                        <a:rPr lang="fr-FR" sz="2400" dirty="0" smtClean="0"/>
                        <a:t>10 à 15H         </a:t>
                      </a:r>
                      <a:r>
                        <a:rPr lang="fr-FR" sz="2400" b="1" dirty="0" smtClean="0"/>
                        <a:t>3SA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 smtClean="0"/>
                    </a:p>
                    <a:p>
                      <a:pPr algn="ctr"/>
                      <a:r>
                        <a:rPr lang="fr-FR" sz="2400" dirty="0" smtClean="0"/>
                        <a:t>L’ouvreur a 15H</a:t>
                      </a:r>
                      <a:br>
                        <a:rPr lang="fr-FR" sz="2400" dirty="0" smtClean="0"/>
                      </a:br>
                      <a:r>
                        <a:rPr lang="fr-FR" sz="2400" b="1" dirty="0" smtClean="0"/>
                        <a:t>PASSE</a:t>
                      </a:r>
                    </a:p>
                    <a:p>
                      <a:pPr algn="ctr"/>
                      <a:endParaRPr lang="fr-FR" sz="2400" dirty="0" smtClean="0"/>
                    </a:p>
                    <a:p>
                      <a:pPr algn="ctr"/>
                      <a:endParaRPr lang="fr-FR" sz="2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 smtClean="0"/>
                        <a:t>L’ouvreur a 16H à 17H</a:t>
                      </a:r>
                      <a:br>
                        <a:rPr lang="fr-FR" sz="2400" dirty="0" smtClean="0"/>
                      </a:br>
                      <a:r>
                        <a:rPr lang="fr-FR" sz="2400" b="1" dirty="0" smtClean="0"/>
                        <a:t>3SA </a:t>
                      </a:r>
                    </a:p>
                    <a:p>
                      <a:r>
                        <a:rPr lang="fr-FR" sz="2400" dirty="0" smtClean="0"/>
                        <a:t> </a:t>
                      </a:r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 4" descr="flech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1920" y="5373216"/>
            <a:ext cx="381000" cy="381000"/>
          </a:xfrm>
          <a:prstGeom prst="rect">
            <a:avLst/>
          </a:prstGeom>
        </p:spPr>
      </p:pic>
      <p:pic>
        <p:nvPicPr>
          <p:cNvPr id="6" name="Image 5" descr="flech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3212976"/>
            <a:ext cx="381000" cy="381000"/>
          </a:xfrm>
          <a:prstGeom prst="rect">
            <a:avLst/>
          </a:prstGeom>
        </p:spPr>
      </p:pic>
      <p:pic>
        <p:nvPicPr>
          <p:cNvPr id="7" name="Image 6" descr="flech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4293096"/>
            <a:ext cx="381000" cy="381000"/>
          </a:xfrm>
          <a:prstGeom prst="rect">
            <a:avLst/>
          </a:prstGeom>
        </p:spPr>
      </p:pic>
      <p:cxnSp>
        <p:nvCxnSpPr>
          <p:cNvPr id="9" name="Connecteur droit avec flèche 8"/>
          <p:cNvCxnSpPr/>
          <p:nvPr/>
        </p:nvCxnSpPr>
        <p:spPr>
          <a:xfrm flipV="1">
            <a:off x="1331640" y="3501008"/>
            <a:ext cx="129614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1331640" y="45091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1331640" y="4653136"/>
            <a:ext cx="129614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Flèche droite 17"/>
          <p:cNvSpPr/>
          <p:nvPr/>
        </p:nvSpPr>
        <p:spPr>
          <a:xfrm rot="20723339">
            <a:off x="4779409" y="4139618"/>
            <a:ext cx="1656184" cy="144016"/>
          </a:xfrm>
          <a:prstGeom prst="rightArrow">
            <a:avLst/>
          </a:prstGeom>
          <a:scene3d>
            <a:camera prst="perspectiveContrastingRigh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 droite 18"/>
          <p:cNvSpPr/>
          <p:nvPr/>
        </p:nvSpPr>
        <p:spPr>
          <a:xfrm rot="1849647">
            <a:off x="4851944" y="4779290"/>
            <a:ext cx="1656184" cy="144016"/>
          </a:xfrm>
          <a:prstGeom prst="rightArrow">
            <a:avLst/>
          </a:prstGeom>
          <a:scene3d>
            <a:camera prst="perspectiveContrastingRightFacing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1123</TotalTime>
  <Words>728</Words>
  <Application>Microsoft Office PowerPoint</Application>
  <PresentationFormat>Affichage à l'écran (4:3)</PresentationFormat>
  <Paragraphs>233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118</cp:revision>
  <dcterms:created xsi:type="dcterms:W3CDTF">2019-10-05T07:23:17Z</dcterms:created>
  <dcterms:modified xsi:type="dcterms:W3CDTF">2019-11-08T15:57:59Z</dcterms:modified>
</cp:coreProperties>
</file>