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7"/>
  </p:notesMasterIdLst>
  <p:sldIdLst>
    <p:sldId id="258" r:id="rId2"/>
    <p:sldId id="287" r:id="rId3"/>
    <p:sldId id="288" r:id="rId4"/>
    <p:sldId id="289" r:id="rId5"/>
    <p:sldId id="277" r:id="rId6"/>
    <p:sldId id="279" r:id="rId7"/>
    <p:sldId id="278" r:id="rId8"/>
    <p:sldId id="281" r:id="rId9"/>
    <p:sldId id="263" r:id="rId10"/>
    <p:sldId id="282" r:id="rId11"/>
    <p:sldId id="274" r:id="rId12"/>
    <p:sldId id="283" r:id="rId13"/>
    <p:sldId id="284" r:id="rId14"/>
    <p:sldId id="285" r:id="rId15"/>
    <p:sldId id="286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86952-2BC9-438F-950F-C40578417B4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D676C-7756-444B-B040-49F48653CA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hyperlink" Target="http://localhost/Tests/Bridge_initiation_la_regle_du_jeu.ph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2875583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ZoneTexte 47"/>
          <p:cNvSpPr txBox="1"/>
          <p:nvPr/>
        </p:nvSpPr>
        <p:spPr>
          <a:xfrm>
            <a:off x="683568" y="980728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2 :               Les paliers inutiles </a:t>
            </a:r>
            <a:endParaRPr lang="fr-FR" sz="4000" dirty="0"/>
          </a:p>
        </p:txBody>
      </p:sp>
      <p:sp>
        <p:nvSpPr>
          <p:cNvPr id="18" name="ZoneTexte 17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683568" y="1628800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Votre partenaire a ouvert de 1SA :</a:t>
            </a:r>
            <a:endParaRPr lang="fr-FR" sz="2800" dirty="0"/>
          </a:p>
        </p:txBody>
      </p:sp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3563888" y="2204864"/>
          <a:ext cx="196788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R 6</a:t>
                      </a:r>
                    </a:p>
                    <a:p>
                      <a:r>
                        <a:rPr lang="fr-FR" sz="2400" b="1" dirty="0" smtClean="0"/>
                        <a:t>     D</a:t>
                      </a:r>
                      <a:r>
                        <a:rPr lang="fr-FR" sz="2400" b="1" baseline="0" dirty="0" smtClean="0"/>
                        <a:t> V 9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A</a:t>
                      </a:r>
                      <a:r>
                        <a:rPr lang="fr-FR" sz="2400" b="1" baseline="0" dirty="0" smtClean="0"/>
                        <a:t> V 6 3 2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R</a:t>
                      </a:r>
                      <a:r>
                        <a:rPr lang="fr-FR" sz="2400" b="1" baseline="0" dirty="0" smtClean="0"/>
                        <a:t> 7</a:t>
                      </a:r>
                      <a:endParaRPr lang="fr-FR" sz="2400" b="1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3" name="Image 22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2996951"/>
            <a:ext cx="288032" cy="288032"/>
          </a:xfrm>
          <a:prstGeom prst="rect">
            <a:avLst/>
          </a:prstGeom>
        </p:spPr>
      </p:pic>
      <p:pic>
        <p:nvPicPr>
          <p:cNvPr id="24" name="Image 23" descr="Coeu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5896" y="2636911"/>
            <a:ext cx="288032" cy="288032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35896" y="2276871"/>
            <a:ext cx="288032" cy="288032"/>
          </a:xfrm>
          <a:prstGeom prst="rect">
            <a:avLst/>
          </a:prstGeom>
        </p:spPr>
      </p:pic>
      <p:pic>
        <p:nvPicPr>
          <p:cNvPr id="26" name="Image 25" descr="Tref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35896" y="3356991"/>
            <a:ext cx="288032" cy="288032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3203848" y="4047376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Plancher : 33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3203848" y="4764400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Plafond  : 35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3203848" y="5484480"/>
          <a:ext cx="2376264" cy="1066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Décision : 6SA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6516216" y="2204864"/>
          <a:ext cx="196788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R D</a:t>
                      </a:r>
                    </a:p>
                    <a:p>
                      <a:r>
                        <a:rPr lang="fr-FR" sz="2400" b="1" dirty="0" smtClean="0"/>
                        <a:t>     D</a:t>
                      </a:r>
                      <a:r>
                        <a:rPr lang="fr-FR" sz="2400" b="1" baseline="0" dirty="0" smtClean="0"/>
                        <a:t> V 8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A</a:t>
                      </a:r>
                      <a:r>
                        <a:rPr lang="fr-FR" sz="2400" b="1" baseline="0" dirty="0" smtClean="0"/>
                        <a:t> 9 5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A</a:t>
                      </a:r>
                      <a:r>
                        <a:rPr lang="fr-FR" sz="2400" b="1" baseline="0" dirty="0" smtClean="0"/>
                        <a:t> D 6 4</a:t>
                      </a:r>
                      <a:endParaRPr lang="fr-FR" sz="2400" b="1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" name="Image 30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2996951"/>
            <a:ext cx="288032" cy="288032"/>
          </a:xfrm>
          <a:prstGeom prst="rect">
            <a:avLst/>
          </a:prstGeom>
        </p:spPr>
      </p:pic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2636911"/>
            <a:ext cx="288032" cy="288032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88224" y="2276871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88224" y="3356991"/>
            <a:ext cx="288032" cy="288032"/>
          </a:xfrm>
          <a:prstGeom prst="rect">
            <a:avLst/>
          </a:prstGeom>
        </p:spPr>
      </p:pic>
      <p:graphicFrame>
        <p:nvGraphicFramePr>
          <p:cNvPr id="51" name="Tableau 50"/>
          <p:cNvGraphicFramePr>
            <a:graphicFrameLocks noGrp="1"/>
          </p:cNvGraphicFramePr>
          <p:nvPr/>
        </p:nvGraphicFramePr>
        <p:xfrm>
          <a:off x="6156176" y="4047376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Plancher : 37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au 51"/>
          <p:cNvGraphicFramePr>
            <a:graphicFrameLocks noGrp="1"/>
          </p:cNvGraphicFramePr>
          <p:nvPr/>
        </p:nvGraphicFramePr>
        <p:xfrm>
          <a:off x="6156176" y="4764400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Plafond  : 39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" name="Tableau 52"/>
          <p:cNvGraphicFramePr>
            <a:graphicFrameLocks noGrp="1"/>
          </p:cNvGraphicFramePr>
          <p:nvPr/>
        </p:nvGraphicFramePr>
        <p:xfrm>
          <a:off x="6156176" y="5484480"/>
          <a:ext cx="2376264" cy="1066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Décision : 7SA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179512" y="6237312"/>
            <a:ext cx="8964488" cy="6206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56792"/>
          <a:ext cx="5184575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79780"/>
                <a:gridCol w="1779780"/>
                <a:gridCol w="1625015"/>
              </a:tblGrid>
              <a:tr h="147958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R D V 5</a:t>
                      </a:r>
                    </a:p>
                    <a:p>
                      <a:r>
                        <a:rPr lang="fr-FR" sz="2400" b="1" dirty="0" smtClean="0"/>
                        <a:t>     R V 2</a:t>
                      </a:r>
                    </a:p>
                    <a:p>
                      <a:r>
                        <a:rPr lang="fr-FR" sz="2400" b="1" dirty="0" smtClean="0"/>
                        <a:t>     8 6 3</a:t>
                      </a:r>
                    </a:p>
                    <a:p>
                      <a:r>
                        <a:rPr lang="fr-FR" sz="2400" b="1" dirty="0" smtClean="0"/>
                        <a:t>     9 8 5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10 6 2</a:t>
                      </a:r>
                      <a:br>
                        <a:rPr lang="fr-FR" sz="2400" b="1" dirty="0" smtClean="0"/>
                      </a:br>
                      <a:r>
                        <a:rPr lang="fr-FR" sz="2400" b="1" dirty="0" smtClean="0"/>
                        <a:t>     A 4 3</a:t>
                      </a:r>
                    </a:p>
                    <a:p>
                      <a:r>
                        <a:rPr lang="fr-FR" sz="2400" b="1" dirty="0" smtClean="0"/>
                        <a:t>     V 10 9 7</a:t>
                      </a:r>
                    </a:p>
                    <a:p>
                      <a:r>
                        <a:rPr lang="fr-FR" sz="2400" b="1" dirty="0" smtClean="0"/>
                        <a:t>     V 7 2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8 7 4</a:t>
                      </a:r>
                    </a:p>
                    <a:p>
                      <a:r>
                        <a:rPr lang="fr-FR" sz="2400" b="1" dirty="0" smtClean="0"/>
                        <a:t>      10 9 </a:t>
                      </a:r>
                      <a:r>
                        <a:rPr lang="fr-FR" sz="2400" b="1" baseline="0" dirty="0" smtClean="0"/>
                        <a:t>8 6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R 4</a:t>
                      </a:r>
                    </a:p>
                    <a:p>
                      <a:r>
                        <a:rPr lang="fr-FR" sz="2400" b="1" dirty="0" smtClean="0"/>
                        <a:t>      R D 10 3</a:t>
                      </a:r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9 3</a:t>
                      </a:r>
                    </a:p>
                    <a:p>
                      <a:r>
                        <a:rPr lang="fr-FR" sz="2400" b="1" dirty="0" smtClean="0"/>
                        <a:t>     D 7 5</a:t>
                      </a:r>
                    </a:p>
                    <a:p>
                      <a:r>
                        <a:rPr lang="fr-FR" sz="2400" b="1" dirty="0" smtClean="0"/>
                        <a:t>     A D 5 2 </a:t>
                      </a:r>
                    </a:p>
                    <a:p>
                      <a:r>
                        <a:rPr lang="fr-FR" sz="2400" b="1" dirty="0" smtClean="0"/>
                        <a:t>     A 6 4        </a:t>
                      </a:r>
                      <a:r>
                        <a:rPr lang="fr-FR" sz="2400" b="1" baseline="0" dirty="0" smtClean="0"/>
                        <a:t>    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39952" y="4293096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36" name="ZoneTexte 35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 </a:t>
            </a:r>
            <a:endParaRPr lang="fr-FR" sz="4000" dirty="0"/>
          </a:p>
        </p:txBody>
      </p:sp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5844480" y="1700808"/>
          <a:ext cx="3120008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20008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Sud 1SA - Nord 3SA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5868144" y="2708920"/>
          <a:ext cx="3096344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96344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Entame Valet de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5" name="ZoneTexte 24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683568" y="836712"/>
            <a:ext cx="8064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Affranchissement d’honneurs.</a:t>
            </a:r>
            <a:endParaRPr lang="fr-FR" sz="4400" dirty="0"/>
          </a:p>
        </p:txBody>
      </p:sp>
      <p:pic>
        <p:nvPicPr>
          <p:cNvPr id="27" name="Image 2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2852936"/>
            <a:ext cx="288032" cy="288032"/>
          </a:xfrm>
          <a:prstGeom prst="rect">
            <a:avLst/>
          </a:prstGeom>
        </p:spPr>
      </p:pic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5940152" y="3429000"/>
          <a:ext cx="2232248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32248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Nb de CM à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30" name="Image 2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12360" y="3573016"/>
            <a:ext cx="288032" cy="288032"/>
          </a:xfrm>
          <a:prstGeom prst="rect">
            <a:avLst/>
          </a:prstGeom>
        </p:spPr>
      </p:pic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8388424" y="3429000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5951984" y="4134976"/>
          <a:ext cx="2232248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32248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Nb de CM à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leau 34"/>
          <p:cNvGraphicFramePr>
            <a:graphicFrameLocks noGrp="1"/>
          </p:cNvGraphicFramePr>
          <p:nvPr/>
        </p:nvGraphicFramePr>
        <p:xfrm>
          <a:off x="8400256" y="4134976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37" name="Image 3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12360" y="4221088"/>
            <a:ext cx="288032" cy="288032"/>
          </a:xfrm>
          <a:prstGeom prst="rect">
            <a:avLst/>
          </a:prstGeom>
        </p:spPr>
      </p:pic>
      <p:graphicFrame>
        <p:nvGraphicFramePr>
          <p:cNvPr id="39" name="Tableau 38"/>
          <p:cNvGraphicFramePr>
            <a:graphicFrameLocks noGrp="1"/>
          </p:cNvGraphicFramePr>
          <p:nvPr/>
        </p:nvGraphicFramePr>
        <p:xfrm>
          <a:off x="5940152" y="4855056"/>
          <a:ext cx="2232248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32248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Nb de CM à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Tableau 42"/>
          <p:cNvGraphicFramePr>
            <a:graphicFrameLocks noGrp="1"/>
          </p:cNvGraphicFramePr>
          <p:nvPr/>
        </p:nvGraphicFramePr>
        <p:xfrm>
          <a:off x="8388424" y="4855056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5940152" y="5575136"/>
          <a:ext cx="2232248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32248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Nb de CM à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8388424" y="5575136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46" name="Image 4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12360" y="4941168"/>
            <a:ext cx="288032" cy="288032"/>
          </a:xfrm>
          <a:prstGeom prst="rect">
            <a:avLst/>
          </a:prstGeom>
        </p:spPr>
      </p:pic>
      <p:pic>
        <p:nvPicPr>
          <p:cNvPr id="47" name="Image 46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12360" y="5661248"/>
            <a:ext cx="288032" cy="288032"/>
          </a:xfrm>
          <a:prstGeom prst="rect">
            <a:avLst/>
          </a:prstGeom>
        </p:spPr>
      </p:pic>
      <p:sp>
        <p:nvSpPr>
          <p:cNvPr id="48" name="ZoneTexte 47"/>
          <p:cNvSpPr txBox="1"/>
          <p:nvPr/>
        </p:nvSpPr>
        <p:spPr>
          <a:xfrm>
            <a:off x="179512" y="6237312"/>
            <a:ext cx="8964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A cœur on peut faire 2 levées en affranchissant 2 </a:t>
            </a:r>
            <a:r>
              <a:rPr lang="fr-FR" sz="2400" b="1" dirty="0" smtClean="0">
                <a:solidFill>
                  <a:schemeClr val="dk1"/>
                </a:solidFill>
              </a:rPr>
              <a:t>honneurs</a:t>
            </a:r>
            <a:r>
              <a:rPr lang="fr-FR" sz="3200" b="1" dirty="0" smtClean="0"/>
              <a:t>.</a:t>
            </a:r>
            <a:endParaRPr lang="fr-FR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1331640" y="1844824"/>
          <a:ext cx="1440160" cy="1737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4016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D V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10 5 2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Nombre de cartes équivalentes ?</a:t>
            </a:r>
            <a:endParaRPr lang="fr-FR" sz="44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2987824" y="1907664"/>
          <a:ext cx="1656184" cy="1737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5618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V 10 8 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R D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4788024" y="1916832"/>
          <a:ext cx="1584176" cy="1737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8417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V 9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D 10 6 3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6588224" y="1916832"/>
          <a:ext cx="1944216" cy="1737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4421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R D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V 10 8 5 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1763688" y="4221087"/>
          <a:ext cx="1800200" cy="18722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0200"/>
              </a:tblGrid>
              <a:tr h="6240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D 3</a:t>
                      </a:r>
                    </a:p>
                  </a:txBody>
                  <a:tcPr/>
                </a:tc>
              </a:tr>
              <a:tr h="624070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6240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V 9 7 6 5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9" name="Image 28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4932000"/>
            <a:ext cx="513224" cy="513224"/>
          </a:xfrm>
          <a:prstGeom prst="rect">
            <a:avLst/>
          </a:prstGeom>
        </p:spPr>
      </p:pic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4139952" y="4293096"/>
          <a:ext cx="1152128" cy="180020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52128"/>
              </a:tblGrid>
              <a:tr h="6000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R V 4</a:t>
                      </a:r>
                    </a:p>
                  </a:txBody>
                  <a:tcPr/>
                </a:tc>
              </a:tr>
              <a:tr h="600067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6000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D 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5652120" y="4293096"/>
          <a:ext cx="1368152" cy="187220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68152"/>
              </a:tblGrid>
              <a:tr h="6240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V 10 4</a:t>
                      </a:r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9 8 7 2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7452320" y="4293096"/>
          <a:ext cx="1152128" cy="187220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52128"/>
              </a:tblGrid>
              <a:tr h="6240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R V 9</a:t>
                      </a:r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5 4 2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6" name="Image 35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18816" y="4932000"/>
            <a:ext cx="513224" cy="513224"/>
          </a:xfrm>
          <a:prstGeom prst="rect">
            <a:avLst/>
          </a:prstGeom>
        </p:spPr>
      </p:pic>
      <p:pic>
        <p:nvPicPr>
          <p:cNvPr id="37" name="Image 36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4941168"/>
            <a:ext cx="513224" cy="513224"/>
          </a:xfrm>
          <a:prstGeom prst="rect">
            <a:avLst/>
          </a:prstGeom>
        </p:spPr>
      </p:pic>
      <p:pic>
        <p:nvPicPr>
          <p:cNvPr id="38" name="Image 37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12360" y="4941168"/>
            <a:ext cx="513224" cy="513224"/>
          </a:xfrm>
          <a:prstGeom prst="rect">
            <a:avLst/>
          </a:prstGeom>
        </p:spPr>
      </p:pic>
      <p:pic>
        <p:nvPicPr>
          <p:cNvPr id="39" name="Image 38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2564904"/>
            <a:ext cx="513224" cy="513224"/>
          </a:xfrm>
          <a:prstGeom prst="rect">
            <a:avLst/>
          </a:prstGeom>
        </p:spPr>
      </p:pic>
      <p:pic>
        <p:nvPicPr>
          <p:cNvPr id="40" name="Image 39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2492896"/>
            <a:ext cx="513224" cy="513224"/>
          </a:xfrm>
          <a:prstGeom prst="rect">
            <a:avLst/>
          </a:prstGeom>
        </p:spPr>
      </p:pic>
      <p:pic>
        <p:nvPicPr>
          <p:cNvPr id="41" name="Image 40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2492896"/>
            <a:ext cx="513224" cy="513224"/>
          </a:xfrm>
          <a:prstGeom prst="rect">
            <a:avLst/>
          </a:prstGeom>
        </p:spPr>
      </p:pic>
      <p:pic>
        <p:nvPicPr>
          <p:cNvPr id="42" name="Image 41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51720" y="2492896"/>
            <a:ext cx="513224" cy="513224"/>
          </a:xfrm>
          <a:prstGeom prst="rect">
            <a:avLst/>
          </a:prstGeom>
        </p:spPr>
      </p:pic>
      <p:graphicFrame>
        <p:nvGraphicFramePr>
          <p:cNvPr id="43" name="Tableau 42"/>
          <p:cNvGraphicFramePr>
            <a:graphicFrameLocks noGrp="1"/>
          </p:cNvGraphicFramePr>
          <p:nvPr/>
        </p:nvGraphicFramePr>
        <p:xfrm>
          <a:off x="1763688" y="3645024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3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3419872" y="3691880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4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5364088" y="3717032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4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7308304" y="3717032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4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Tableau 46"/>
          <p:cNvGraphicFramePr>
            <a:graphicFrameLocks noGrp="1"/>
          </p:cNvGraphicFramePr>
          <p:nvPr/>
        </p:nvGraphicFramePr>
        <p:xfrm>
          <a:off x="7668344" y="6284168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0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6084168" y="6284168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5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4355976" y="6309320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3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2339752" y="6309320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2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1" name="ZoneTexte 50"/>
          <p:cNvSpPr txBox="1"/>
          <p:nvPr/>
        </p:nvSpPr>
        <p:spPr>
          <a:xfrm>
            <a:off x="179512" y="2564904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Exercice 1 :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1475656" y="3187824"/>
          <a:ext cx="1440160" cy="1737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4016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D V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10 5 2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Notion de sacrifice</a:t>
            </a:r>
            <a:endParaRPr lang="fr-FR" sz="44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3131840" y="3250664"/>
          <a:ext cx="1656184" cy="1737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5618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V 10 8 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R D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4932040" y="3259832"/>
          <a:ext cx="1584176" cy="1737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8417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V 9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D 10 6 3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6732240" y="3259832"/>
          <a:ext cx="1944216" cy="1737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4421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R D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V 10 8 5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9" name="Image 38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3861048"/>
            <a:ext cx="513224" cy="513224"/>
          </a:xfrm>
          <a:prstGeom prst="rect">
            <a:avLst/>
          </a:prstGeom>
        </p:spPr>
      </p:pic>
      <p:pic>
        <p:nvPicPr>
          <p:cNvPr id="40" name="Image 39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08104" y="3861048"/>
            <a:ext cx="513224" cy="513224"/>
          </a:xfrm>
          <a:prstGeom prst="rect">
            <a:avLst/>
          </a:prstGeom>
        </p:spPr>
      </p:pic>
      <p:pic>
        <p:nvPicPr>
          <p:cNvPr id="41" name="Image 40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07904" y="3861048"/>
            <a:ext cx="513224" cy="513224"/>
          </a:xfrm>
          <a:prstGeom prst="rect">
            <a:avLst/>
          </a:prstGeom>
        </p:spPr>
      </p:pic>
      <p:pic>
        <p:nvPicPr>
          <p:cNvPr id="42" name="Image 41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51720" y="3789040"/>
            <a:ext cx="513224" cy="513224"/>
          </a:xfrm>
          <a:prstGeom prst="rect">
            <a:avLst/>
          </a:prstGeom>
        </p:spPr>
      </p:pic>
      <p:graphicFrame>
        <p:nvGraphicFramePr>
          <p:cNvPr id="43" name="Tableau 42"/>
          <p:cNvGraphicFramePr>
            <a:graphicFrameLocks noGrp="1"/>
          </p:cNvGraphicFramePr>
          <p:nvPr/>
        </p:nvGraphicFramePr>
        <p:xfrm>
          <a:off x="1907704" y="5132040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1" name="ZoneTexte 50"/>
          <p:cNvSpPr txBox="1"/>
          <p:nvPr/>
        </p:nvSpPr>
        <p:spPr>
          <a:xfrm>
            <a:off x="323528" y="1700808"/>
            <a:ext cx="8568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2 : indiquez le nombre de levées produites (L.P.)par l’affranchissement et le nombre de cartes équivalentes sacrifiées (C.E.S.)</a:t>
            </a:r>
            <a:endParaRPr lang="fr-FR" sz="2800" b="1" dirty="0"/>
          </a:p>
        </p:txBody>
      </p:sp>
      <p:sp>
        <p:nvSpPr>
          <p:cNvPr id="52" name="ZoneTexte 51"/>
          <p:cNvSpPr txBox="1"/>
          <p:nvPr/>
        </p:nvSpPr>
        <p:spPr>
          <a:xfrm>
            <a:off x="179512" y="5085184"/>
            <a:ext cx="13681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L.P.</a:t>
            </a:r>
          </a:p>
          <a:p>
            <a:r>
              <a:rPr lang="fr-FR" sz="3200" b="1" dirty="0" smtClean="0"/>
              <a:t>C.E.S.</a:t>
            </a:r>
            <a:endParaRPr lang="fr-FR" sz="3200" b="1" dirty="0"/>
          </a:p>
        </p:txBody>
      </p:sp>
      <p:graphicFrame>
        <p:nvGraphicFramePr>
          <p:cNvPr id="53" name="Tableau 52"/>
          <p:cNvGraphicFramePr>
            <a:graphicFrameLocks noGrp="1"/>
          </p:cNvGraphicFramePr>
          <p:nvPr/>
        </p:nvGraphicFramePr>
        <p:xfrm>
          <a:off x="1907704" y="5780112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2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3635896" y="5157192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3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5" name="Tableau 54"/>
          <p:cNvGraphicFramePr>
            <a:graphicFrameLocks noGrp="1"/>
          </p:cNvGraphicFramePr>
          <p:nvPr/>
        </p:nvGraphicFramePr>
        <p:xfrm>
          <a:off x="3635896" y="5805264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6" name="Tableau 55"/>
          <p:cNvGraphicFramePr>
            <a:graphicFrameLocks noGrp="1"/>
          </p:cNvGraphicFramePr>
          <p:nvPr/>
        </p:nvGraphicFramePr>
        <p:xfrm>
          <a:off x="5436096" y="5204048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2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5436096" y="5852120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2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" name="Tableau 57"/>
          <p:cNvGraphicFramePr>
            <a:graphicFrameLocks noGrp="1"/>
          </p:cNvGraphicFramePr>
          <p:nvPr/>
        </p:nvGraphicFramePr>
        <p:xfrm>
          <a:off x="7452320" y="5229200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3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Tableau 58"/>
          <p:cNvGraphicFramePr>
            <a:graphicFrameLocks noGrp="1"/>
          </p:cNvGraphicFramePr>
          <p:nvPr/>
        </p:nvGraphicFramePr>
        <p:xfrm>
          <a:off x="7452320" y="5877272"/>
          <a:ext cx="504056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smtClean="0"/>
                        <a:t>1</a:t>
                      </a:r>
                      <a:endParaRPr lang="fr-FR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179512" y="6237312"/>
            <a:ext cx="8064896" cy="6206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56792"/>
          <a:ext cx="5400600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53938"/>
                <a:gridCol w="1674454"/>
                <a:gridCol w="1872208"/>
              </a:tblGrid>
              <a:tr h="147958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</a:t>
                      </a:r>
                      <a:r>
                        <a:rPr lang="fr-FR" sz="2400" b="1" dirty="0" smtClean="0"/>
                        <a:t>A 5 3</a:t>
                      </a:r>
                    </a:p>
                    <a:p>
                      <a:r>
                        <a:rPr lang="fr-FR" sz="2400" b="1" dirty="0" smtClean="0"/>
                        <a:t>    A 8 6 4</a:t>
                      </a:r>
                    </a:p>
                    <a:p>
                      <a:r>
                        <a:rPr lang="fr-FR" sz="2400" b="1" dirty="0" smtClean="0"/>
                        <a:t>    D 10 5 2</a:t>
                      </a:r>
                    </a:p>
                    <a:p>
                      <a:r>
                        <a:rPr lang="fr-FR" sz="2400" b="1" dirty="0" smtClean="0"/>
                        <a:t>    9 7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V 10 9 6 4</a:t>
                      </a:r>
                      <a:br>
                        <a:rPr lang="fr-FR" sz="2400" b="1" dirty="0" smtClean="0"/>
                      </a:br>
                      <a:r>
                        <a:rPr lang="fr-FR" sz="2400" b="1" dirty="0" smtClean="0"/>
                        <a:t>     V</a:t>
                      </a:r>
                      <a:r>
                        <a:rPr lang="fr-FR" sz="2400" b="1" baseline="0" dirty="0" smtClean="0"/>
                        <a:t> 7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A 8 6</a:t>
                      </a:r>
                    </a:p>
                    <a:p>
                      <a:r>
                        <a:rPr lang="fr-FR" sz="2400" b="1" dirty="0" smtClean="0"/>
                        <a:t>     6</a:t>
                      </a:r>
                      <a:r>
                        <a:rPr lang="fr-FR" sz="2400" b="1" baseline="0" dirty="0" smtClean="0"/>
                        <a:t> 5 3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8 2</a:t>
                      </a:r>
                    </a:p>
                    <a:p>
                      <a:r>
                        <a:rPr lang="fr-FR" sz="2400" b="1" dirty="0" smtClean="0"/>
                        <a:t>      D 10 9 5</a:t>
                      </a:r>
                      <a:r>
                        <a:rPr lang="fr-FR" sz="2400" b="1" baseline="0" dirty="0" smtClean="0"/>
                        <a:t>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R 7</a:t>
                      </a:r>
                    </a:p>
                    <a:p>
                      <a:r>
                        <a:rPr lang="fr-FR" sz="2400" b="1" dirty="0" smtClean="0"/>
                        <a:t>      D V 10 4 2</a:t>
                      </a:r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R D 7</a:t>
                      </a:r>
                    </a:p>
                    <a:p>
                      <a:r>
                        <a:rPr lang="fr-FR" sz="2400" b="1" dirty="0" smtClean="0"/>
                        <a:t>     R</a:t>
                      </a:r>
                      <a:r>
                        <a:rPr lang="fr-FR" sz="2400" b="1" baseline="0" dirty="0" smtClean="0"/>
                        <a:t> 3 2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V</a:t>
                      </a:r>
                      <a:r>
                        <a:rPr lang="fr-FR" sz="2400" b="1" baseline="0" dirty="0" smtClean="0"/>
                        <a:t> 9 4 3</a:t>
                      </a:r>
                      <a:r>
                        <a:rPr lang="fr-FR" sz="2400" b="1" dirty="0" smtClean="0"/>
                        <a:t> </a:t>
                      </a:r>
                    </a:p>
                    <a:p>
                      <a:r>
                        <a:rPr lang="fr-FR" sz="2400" b="1" dirty="0" smtClean="0"/>
                        <a:t>     A</a:t>
                      </a:r>
                      <a:r>
                        <a:rPr lang="fr-FR" sz="2400" b="1" baseline="0" dirty="0" smtClean="0"/>
                        <a:t> R 8</a:t>
                      </a:r>
                      <a:r>
                        <a:rPr lang="fr-FR" sz="2400" b="1" dirty="0" smtClean="0"/>
                        <a:t>        </a:t>
                      </a:r>
                      <a:r>
                        <a:rPr lang="fr-FR" sz="2400" b="1" baseline="0" dirty="0" smtClean="0"/>
                        <a:t>    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39952" y="4293096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36" name="ZoneTexte 35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 </a:t>
            </a:r>
            <a:endParaRPr lang="fr-FR" sz="4000" dirty="0"/>
          </a:p>
        </p:txBody>
      </p:sp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6156176" y="1628800"/>
          <a:ext cx="2880320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8032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Ouest donneur :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5" name="ZoneTexte 24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683568" y="836712"/>
            <a:ext cx="8064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Savoir rendre la main</a:t>
            </a:r>
            <a:endParaRPr lang="fr-FR" sz="4400" b="1" dirty="0"/>
          </a:p>
        </p:txBody>
      </p:sp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5940152" y="2276872"/>
          <a:ext cx="3024336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084"/>
                <a:gridCol w="756084"/>
                <a:gridCol w="756084"/>
                <a:gridCol w="7560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S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O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N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E</a:t>
                      </a:r>
                      <a:endParaRPr lang="fr-F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passe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passe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1SA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3SA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Fin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6012160" y="3645024"/>
          <a:ext cx="223224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32248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Nb de CM à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6012160" y="4293096"/>
          <a:ext cx="223224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32248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Nb de CM à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5" name="Tableau 54"/>
          <p:cNvGraphicFramePr>
            <a:graphicFrameLocks noGrp="1"/>
          </p:cNvGraphicFramePr>
          <p:nvPr/>
        </p:nvGraphicFramePr>
        <p:xfrm>
          <a:off x="6012160" y="4941168"/>
          <a:ext cx="223224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32248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Nb de CM à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6" name="Tableau 55"/>
          <p:cNvGraphicFramePr>
            <a:graphicFrameLocks noGrp="1"/>
          </p:cNvGraphicFramePr>
          <p:nvPr/>
        </p:nvGraphicFramePr>
        <p:xfrm>
          <a:off x="6012160" y="5589240"/>
          <a:ext cx="223224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32248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Nb de CM à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7" name="Image 5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12360" y="3717032"/>
            <a:ext cx="288032" cy="288032"/>
          </a:xfrm>
          <a:prstGeom prst="rect">
            <a:avLst/>
          </a:prstGeom>
        </p:spPr>
      </p:pic>
      <p:pic>
        <p:nvPicPr>
          <p:cNvPr id="58" name="Image 5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12360" y="4365104"/>
            <a:ext cx="288032" cy="288032"/>
          </a:xfrm>
          <a:prstGeom prst="rect">
            <a:avLst/>
          </a:prstGeom>
        </p:spPr>
      </p:pic>
      <p:pic>
        <p:nvPicPr>
          <p:cNvPr id="59" name="Image 58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12360" y="5013176"/>
            <a:ext cx="288032" cy="288032"/>
          </a:xfrm>
          <a:prstGeom prst="rect">
            <a:avLst/>
          </a:prstGeom>
        </p:spPr>
      </p:pic>
      <p:pic>
        <p:nvPicPr>
          <p:cNvPr id="60" name="Image 59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12360" y="5661248"/>
            <a:ext cx="288032" cy="288032"/>
          </a:xfrm>
          <a:prstGeom prst="rect">
            <a:avLst/>
          </a:prstGeom>
        </p:spPr>
      </p:pic>
      <p:graphicFrame>
        <p:nvGraphicFramePr>
          <p:cNvPr id="65" name="Tableau 64"/>
          <p:cNvGraphicFramePr>
            <a:graphicFrameLocks noGrp="1"/>
          </p:cNvGraphicFramePr>
          <p:nvPr/>
        </p:nvGraphicFramePr>
        <p:xfrm>
          <a:off x="8460432" y="3645024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9" name="Tableau 68"/>
          <p:cNvGraphicFramePr>
            <a:graphicFrameLocks noGrp="1"/>
          </p:cNvGraphicFramePr>
          <p:nvPr/>
        </p:nvGraphicFramePr>
        <p:xfrm>
          <a:off x="8460432" y="4278992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Tableau 69"/>
          <p:cNvGraphicFramePr>
            <a:graphicFrameLocks noGrp="1"/>
          </p:cNvGraphicFramePr>
          <p:nvPr/>
        </p:nvGraphicFramePr>
        <p:xfrm>
          <a:off x="8460432" y="4927064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1" name="Tableau 70"/>
          <p:cNvGraphicFramePr>
            <a:graphicFrameLocks noGrp="1"/>
          </p:cNvGraphicFramePr>
          <p:nvPr/>
        </p:nvGraphicFramePr>
        <p:xfrm>
          <a:off x="8460432" y="5575136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3" name="ZoneTexte 72"/>
          <p:cNvSpPr txBox="1"/>
          <p:nvPr/>
        </p:nvSpPr>
        <p:spPr>
          <a:xfrm>
            <a:off x="179512" y="6279703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Combien faut-il fabriquer de levées pour faire le contrat ?</a:t>
            </a:r>
            <a:endParaRPr lang="fr-FR" sz="2400" b="1" dirty="0"/>
          </a:p>
        </p:txBody>
      </p:sp>
      <p:graphicFrame>
        <p:nvGraphicFramePr>
          <p:cNvPr id="74" name="Tableau 73"/>
          <p:cNvGraphicFramePr>
            <a:graphicFrameLocks noGrp="1"/>
          </p:cNvGraphicFramePr>
          <p:nvPr/>
        </p:nvGraphicFramePr>
        <p:xfrm>
          <a:off x="8472264" y="6295216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1" animBg="1"/>
      <p:bldP spid="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2123728" y="4104456"/>
            <a:ext cx="6480720" cy="1628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403648" y="1556793"/>
          <a:ext cx="3384376" cy="161642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76064"/>
                <a:gridCol w="2016224"/>
                <a:gridCol w="792088"/>
              </a:tblGrid>
              <a:tr h="4249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D 10 5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95501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 smtClean="0"/>
                    </a:p>
                  </a:txBody>
                  <a:tcPr/>
                </a:tc>
              </a:tr>
              <a:tr h="563727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V</a:t>
                      </a:r>
                      <a:r>
                        <a:rPr lang="fr-FR" sz="2400" b="1" baseline="0" dirty="0" smtClean="0"/>
                        <a:t> 9 4 3</a:t>
                      </a:r>
                      <a:r>
                        <a:rPr lang="fr-FR" sz="2400" b="1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1628800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708920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2060848"/>
            <a:ext cx="504056" cy="504056"/>
          </a:xfrm>
          <a:prstGeom prst="rect">
            <a:avLst/>
          </a:prstGeom>
        </p:spPr>
      </p:pic>
      <p:sp>
        <p:nvSpPr>
          <p:cNvPr id="36" name="ZoneTexte 35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 </a:t>
            </a:r>
            <a:endParaRPr lang="fr-FR" sz="4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683568" y="836712"/>
            <a:ext cx="8064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Savoir rendre la main</a:t>
            </a:r>
            <a:endParaRPr lang="fr-FR" sz="4400" b="1" dirty="0"/>
          </a:p>
        </p:txBody>
      </p:sp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5148064" y="1484784"/>
          <a:ext cx="3024336" cy="822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24336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Nb de Cartes équivalentes 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1403648" y="3356992"/>
          <a:ext cx="6768752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768752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Combien de cartes équivalentes à sacrifier 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5" name="Tableau 64"/>
          <p:cNvGraphicFramePr>
            <a:graphicFrameLocks noGrp="1"/>
          </p:cNvGraphicFramePr>
          <p:nvPr/>
        </p:nvGraphicFramePr>
        <p:xfrm>
          <a:off x="8460432" y="1614696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9" name="Tableau 68"/>
          <p:cNvGraphicFramePr>
            <a:graphicFrameLocks noGrp="1"/>
          </p:cNvGraphicFramePr>
          <p:nvPr/>
        </p:nvGraphicFramePr>
        <p:xfrm>
          <a:off x="8460432" y="2564904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Tableau 69"/>
          <p:cNvGraphicFramePr>
            <a:graphicFrameLocks noGrp="1"/>
          </p:cNvGraphicFramePr>
          <p:nvPr/>
        </p:nvGraphicFramePr>
        <p:xfrm>
          <a:off x="8460432" y="3342888"/>
          <a:ext cx="420216" cy="518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021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5148064" y="2420888"/>
          <a:ext cx="3024336" cy="822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24336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Nb de Cartes affranchies 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3" name="ZoneTexte 42"/>
          <p:cNvSpPr txBox="1"/>
          <p:nvPr/>
        </p:nvSpPr>
        <p:spPr>
          <a:xfrm>
            <a:off x="2267744" y="4248472"/>
            <a:ext cx="61206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On prend l’entame du Roi de</a:t>
            </a:r>
          </a:p>
          <a:p>
            <a:r>
              <a:rPr lang="fr-FR" sz="2000" dirty="0" smtClean="0"/>
              <a:t>On joue le 3 de         pour le 10 du mort et le Roi d’Est</a:t>
            </a:r>
          </a:p>
          <a:p>
            <a:r>
              <a:rPr lang="fr-FR" sz="2000" dirty="0" smtClean="0"/>
              <a:t>On prend le retour         de l’As de mort</a:t>
            </a:r>
          </a:p>
          <a:p>
            <a:r>
              <a:rPr lang="fr-FR" sz="2000" dirty="0" smtClean="0"/>
              <a:t>On joue le 2 de         pour le 9 de la main et l’As d’Ouest</a:t>
            </a:r>
            <a:endParaRPr lang="fr-FR" sz="2000" dirty="0"/>
          </a:p>
        </p:txBody>
      </p:sp>
      <p:pic>
        <p:nvPicPr>
          <p:cNvPr id="44" name="Image 4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36096" y="4248472"/>
            <a:ext cx="288032" cy="288032"/>
          </a:xfrm>
          <a:prstGeom prst="rect">
            <a:avLst/>
          </a:prstGeom>
        </p:spPr>
      </p:pic>
      <p:pic>
        <p:nvPicPr>
          <p:cNvPr id="45" name="Image 44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4536504"/>
            <a:ext cx="288032" cy="288032"/>
          </a:xfrm>
          <a:prstGeom prst="rect">
            <a:avLst/>
          </a:prstGeom>
        </p:spPr>
      </p:pic>
      <p:pic>
        <p:nvPicPr>
          <p:cNvPr id="46" name="Image 45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55976" y="4896544"/>
            <a:ext cx="288032" cy="288032"/>
          </a:xfrm>
          <a:prstGeom prst="rect">
            <a:avLst/>
          </a:prstGeom>
        </p:spPr>
      </p:pic>
      <p:pic>
        <p:nvPicPr>
          <p:cNvPr id="47" name="Image 4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5184576"/>
            <a:ext cx="288032" cy="288032"/>
          </a:xfrm>
          <a:prstGeom prst="rect">
            <a:avLst/>
          </a:prstGeom>
        </p:spPr>
      </p:pic>
      <p:sp>
        <p:nvSpPr>
          <p:cNvPr id="51" name="Rectangle 50"/>
          <p:cNvSpPr/>
          <p:nvPr/>
        </p:nvSpPr>
        <p:spPr>
          <a:xfrm>
            <a:off x="755576" y="5949280"/>
            <a:ext cx="7848872" cy="6290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/>
          <p:cNvSpPr txBox="1"/>
          <p:nvPr/>
        </p:nvSpPr>
        <p:spPr>
          <a:xfrm>
            <a:off x="971600" y="6021288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i="1" dirty="0" smtClean="0">
                <a:solidFill>
                  <a:schemeClr val="bg1"/>
                </a:solidFill>
              </a:rPr>
              <a:t>Quelque soit le retour, on fera nos 2      maîtres.</a:t>
            </a:r>
            <a:endParaRPr lang="fr-FR" sz="2800" i="1" dirty="0">
              <a:solidFill>
                <a:schemeClr val="bg1"/>
              </a:solidFill>
            </a:endParaRPr>
          </a:p>
        </p:txBody>
      </p:sp>
      <p:pic>
        <p:nvPicPr>
          <p:cNvPr id="53" name="Image 5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6165304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1" animBg="1"/>
      <p:bldP spid="43" grpId="0"/>
      <p:bldP spid="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60648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427984" y="3789040"/>
          <a:ext cx="3312368" cy="514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</a:tblGrid>
              <a:tr h="5148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051720" y="4725144"/>
          <a:ext cx="855712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712"/>
              </a:tblGrid>
              <a:tr h="288032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204120" y="4941168"/>
          <a:ext cx="855712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712"/>
              </a:tblGrid>
              <a:tr h="288032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123728" y="5301208"/>
          <a:ext cx="855712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712"/>
              </a:tblGrid>
              <a:tr h="288032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979712" y="5589240"/>
          <a:ext cx="158417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288032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979712" y="5877272"/>
          <a:ext cx="4176464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</a:tblGrid>
              <a:tr h="288032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932040" y="2348880"/>
          <a:ext cx="374441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</a:tblGrid>
              <a:tr h="576064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987824" y="3933056"/>
          <a:ext cx="648072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576064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07504" y="4500736"/>
          <a:ext cx="4464496" cy="368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</a:tblGrid>
              <a:tr h="368424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07504" y="5373216"/>
          <a:ext cx="4608512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/>
              </a:tblGrid>
              <a:tr h="1008112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34076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Prime et paliers inutiles </a:t>
            </a:r>
            <a:endParaRPr lang="fr-FR" sz="4400" dirty="0"/>
          </a:p>
        </p:txBody>
      </p:sp>
      <p:sp>
        <p:nvSpPr>
          <p:cNvPr id="5" name="ZoneTexte 4"/>
          <p:cNvSpPr txBox="1"/>
          <p:nvPr/>
        </p:nvSpPr>
        <p:spPr>
          <a:xfrm>
            <a:off x="1979712" y="3356992"/>
            <a:ext cx="6768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Affranchissement d’honneurs.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67544" y="1772816"/>
            <a:ext cx="8352928" cy="10801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052736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Prime et paliers inutiles </a:t>
            </a:r>
            <a:endParaRPr lang="fr-FR" sz="4400" dirty="0"/>
          </a:p>
        </p:txBody>
      </p:sp>
      <p:sp>
        <p:nvSpPr>
          <p:cNvPr id="6" name="ZoneTexte 5"/>
          <p:cNvSpPr txBox="1"/>
          <p:nvPr/>
        </p:nvSpPr>
        <p:spPr>
          <a:xfrm>
            <a:off x="611560" y="1844824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SCORE =  Points de levées + Prime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907704" y="2852936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Points de levées : 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372200" y="3501008"/>
          <a:ext cx="1296144" cy="701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96144"/>
              </a:tblGrid>
              <a:tr h="586864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40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3419872" y="350100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1</a:t>
            </a:r>
            <a:r>
              <a:rPr lang="fr-FR" sz="3600" b="1" baseline="30000" dirty="0" smtClean="0"/>
              <a:t>ère</a:t>
            </a:r>
            <a:r>
              <a:rPr lang="fr-FR" sz="3600" b="1" dirty="0" smtClean="0"/>
              <a:t> levée : </a:t>
            </a: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6372200" y="4293096"/>
          <a:ext cx="1296144" cy="701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96144"/>
              </a:tblGrid>
              <a:tr h="586864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30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2699792" y="4221088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Les suivantes :</a:t>
            </a:r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6372200" y="5176232"/>
          <a:ext cx="1296144" cy="701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96144"/>
              </a:tblGrid>
              <a:tr h="586864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50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6" name="ZoneTexte 15"/>
          <p:cNvSpPr txBox="1"/>
          <p:nvPr/>
        </p:nvSpPr>
        <p:spPr>
          <a:xfrm>
            <a:off x="2339752" y="5176232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Prime partielle :</a:t>
            </a:r>
          </a:p>
        </p:txBody>
      </p:sp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6444208" y="6021288"/>
          <a:ext cx="1296144" cy="701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96144"/>
              </a:tblGrid>
              <a:tr h="586864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300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1835696" y="6021288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Prime de manche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67544" y="1772816"/>
            <a:ext cx="8352928" cy="10801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052736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Prime et paliers inutiles </a:t>
            </a:r>
            <a:endParaRPr lang="fr-FR" sz="4400" dirty="0"/>
          </a:p>
        </p:txBody>
      </p:sp>
      <p:sp>
        <p:nvSpPr>
          <p:cNvPr id="6" name="ZoneTexte 5"/>
          <p:cNvSpPr txBox="1"/>
          <p:nvPr/>
        </p:nvSpPr>
        <p:spPr>
          <a:xfrm>
            <a:off x="611560" y="1844824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SCORE =  Points de levées + Prime</a:t>
            </a:r>
          </a:p>
        </p:txBody>
      </p:sp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452320" y="3429000"/>
          <a:ext cx="1296144" cy="701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96144"/>
              </a:tblGrid>
              <a:tr h="586864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500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2195736" y="3429000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Prime de petit chelem : pour un contrat de 6SA</a:t>
            </a:r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7452320" y="5013176"/>
          <a:ext cx="1296144" cy="701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96144"/>
              </a:tblGrid>
              <a:tr h="586864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/>
                        <a:t>1000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3" name="ZoneTexte 22"/>
          <p:cNvSpPr txBox="1"/>
          <p:nvPr/>
        </p:nvSpPr>
        <p:spPr>
          <a:xfrm>
            <a:off x="2195736" y="4797152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Prime de grand chelem : pour un contrat de 7SA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052736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Prime et paliers inutiles </a:t>
            </a:r>
            <a:endParaRPr lang="fr-FR" sz="4400" dirty="0"/>
          </a:p>
        </p:txBody>
      </p:sp>
      <p:sp>
        <p:nvSpPr>
          <p:cNvPr id="8" name="ZoneTexte 7"/>
          <p:cNvSpPr txBox="1"/>
          <p:nvPr/>
        </p:nvSpPr>
        <p:spPr>
          <a:xfrm>
            <a:off x="323528" y="1772816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Exercice 1 : 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148064" y="1844824"/>
          <a:ext cx="3816424" cy="701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16424"/>
              </a:tblGrid>
              <a:tr h="58686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40+30+30+50 = </a:t>
                      </a:r>
                      <a:r>
                        <a:rPr lang="fr-FR" sz="4000" b="1" dirty="0" smtClean="0"/>
                        <a:t>150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2627784" y="184482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2SA + 1 : </a:t>
            </a: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3851920" y="2636912"/>
          <a:ext cx="5112568" cy="7730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12568"/>
              </a:tblGrid>
              <a:tr h="77304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             40+30+30+300 = </a:t>
                      </a:r>
                      <a:r>
                        <a:rPr lang="fr-FR" sz="4000" b="1" dirty="0" smtClean="0"/>
                        <a:t>400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2411760" y="2636912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3SA :</a:t>
            </a:r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3275856" y="3501008"/>
          <a:ext cx="5688632" cy="701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88632"/>
              </a:tblGrid>
              <a:tr h="5868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40+30+30+30+30+30+30+50 =</a:t>
                      </a:r>
                      <a:r>
                        <a:rPr lang="fr-FR" sz="4000" b="1" dirty="0" smtClean="0"/>
                        <a:t> 270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1331640" y="3429000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2SA + 5 : 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179512" y="436510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3SA + 3 : </a:t>
            </a:r>
          </a:p>
        </p:txBody>
      </p:sp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2267744" y="4293096"/>
          <a:ext cx="6696744" cy="7730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96744"/>
              </a:tblGrid>
              <a:tr h="77304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              40+30+30+30+30+30+300 = </a:t>
                      </a:r>
                      <a:r>
                        <a:rPr lang="fr-FR" sz="4000" b="1" dirty="0" smtClean="0"/>
                        <a:t>490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2267744" y="5157192"/>
          <a:ext cx="6624736" cy="7730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24736"/>
              </a:tblGrid>
              <a:tr h="77304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          40+30+30+30+30+30+300+500 = </a:t>
                      </a:r>
                      <a:r>
                        <a:rPr lang="fr-FR" sz="4000" b="1" dirty="0" smtClean="0"/>
                        <a:t>990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1" name="ZoneTexte 30"/>
          <p:cNvSpPr txBox="1"/>
          <p:nvPr/>
        </p:nvSpPr>
        <p:spPr>
          <a:xfrm>
            <a:off x="899592" y="5157192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6SA :</a:t>
            </a:r>
          </a:p>
        </p:txBody>
      </p:sp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1907704" y="6040328"/>
          <a:ext cx="6912768" cy="7730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912768"/>
              </a:tblGrid>
              <a:tr h="773048">
                <a:tc>
                  <a:txBody>
                    <a:bodyPr/>
                    <a:lstStyle/>
                    <a:p>
                      <a:pPr algn="ctr"/>
                      <a:r>
                        <a:rPr lang="fr-FR" sz="2800" b="1" baseline="0" dirty="0" smtClean="0"/>
                        <a:t> </a:t>
                      </a:r>
                      <a:r>
                        <a:rPr lang="fr-FR" sz="2800" b="1" dirty="0" smtClean="0"/>
                        <a:t>40+30+30+30+30+30+30+300+1000 = </a:t>
                      </a:r>
                      <a:r>
                        <a:rPr lang="fr-FR" sz="4000" b="1" dirty="0" smtClean="0"/>
                        <a:t>1520</a:t>
                      </a:r>
                      <a:endParaRPr lang="fr-FR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3" name="ZoneTexte 32"/>
          <p:cNvSpPr txBox="1"/>
          <p:nvPr/>
        </p:nvSpPr>
        <p:spPr>
          <a:xfrm>
            <a:off x="395536" y="5968320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7SA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043608" y="1052736"/>
            <a:ext cx="6768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Prime et paliers inutiles</a:t>
            </a:r>
          </a:p>
          <a:p>
            <a:pPr algn="ctr"/>
            <a:r>
              <a:rPr lang="fr-FR" sz="4400" b="1" dirty="0" smtClean="0"/>
              <a:t>Nouvelle table de décision </a:t>
            </a:r>
            <a:endParaRPr lang="fr-FR" sz="44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95536" y="2492896"/>
          <a:ext cx="756084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50602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Force du camp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Nombre de levées à réaliser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Nom du contrat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score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0602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37</a:t>
                      </a:r>
                      <a:endParaRPr lang="fr-FR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13</a:t>
                      </a:r>
                      <a:endParaRPr lang="fr-FR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7SA</a:t>
                      </a:r>
                      <a:endParaRPr lang="fr-FR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0602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33</a:t>
                      </a:r>
                      <a:endParaRPr lang="fr-FR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fr-FR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6SA</a:t>
                      </a:r>
                      <a:endParaRPr lang="fr-FR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0602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30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11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5SA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50602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27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10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4SA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50602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fr-FR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fr-FR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rgbClr val="FF0000"/>
                          </a:solidFill>
                        </a:rPr>
                        <a:t>3SA</a:t>
                      </a:r>
                      <a:endParaRPr lang="fr-FR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0602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23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8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2SA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50602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20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7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1SA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6300192" y="3140968"/>
          <a:ext cx="139181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8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1520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300192" y="3702928"/>
          <a:ext cx="139181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8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990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6300192" y="4206984"/>
          <a:ext cx="139181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8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460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6300192" y="4711040"/>
          <a:ext cx="139181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8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430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300192" y="5229200"/>
          <a:ext cx="139181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8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400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6300192" y="5791160"/>
          <a:ext cx="139181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8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120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6300192" y="6309320"/>
          <a:ext cx="139181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8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683568" y="2234560"/>
          <a:ext cx="196788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R 6 3</a:t>
                      </a:r>
                    </a:p>
                    <a:p>
                      <a:r>
                        <a:rPr lang="fr-FR" sz="2400" b="1" dirty="0" smtClean="0"/>
                        <a:t>     D 7 5 2</a:t>
                      </a:r>
                    </a:p>
                    <a:p>
                      <a:r>
                        <a:rPr lang="fr-FR" sz="2400" b="1" dirty="0" smtClean="0"/>
                        <a:t>     V 5 3</a:t>
                      </a:r>
                    </a:p>
                    <a:p>
                      <a:r>
                        <a:rPr lang="fr-FR" sz="2400" b="1" dirty="0" smtClean="0"/>
                        <a:t>     10 9 8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026647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2666607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2306567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5576" y="3386687"/>
            <a:ext cx="288032" cy="288032"/>
          </a:xfrm>
          <a:prstGeom prst="rect">
            <a:avLst/>
          </a:prstGeom>
        </p:spPr>
      </p:pic>
      <p:sp>
        <p:nvSpPr>
          <p:cNvPr id="48" name="ZoneTexte 47"/>
          <p:cNvSpPr txBox="1"/>
          <p:nvPr/>
        </p:nvSpPr>
        <p:spPr>
          <a:xfrm>
            <a:off x="683568" y="980728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2 :               Les paliers inutiles </a:t>
            </a:r>
            <a:endParaRPr lang="fr-FR" sz="4000" dirty="0"/>
          </a:p>
        </p:txBody>
      </p:sp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323528" y="4077072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Plancher : 21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8" name="ZoneTexte 17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683568" y="1628800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Votre partenaire a ouvert de 1SA :</a:t>
            </a:r>
            <a:endParaRPr lang="fr-FR" sz="2800" dirty="0"/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323528" y="4794096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Plafond  : 23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323528" y="5514176"/>
          <a:ext cx="2376264" cy="1066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Décision : Passe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3563888" y="2204864"/>
          <a:ext cx="196788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D 6 3</a:t>
                      </a:r>
                    </a:p>
                    <a:p>
                      <a:r>
                        <a:rPr lang="fr-FR" sz="2400" b="1" dirty="0" smtClean="0"/>
                        <a:t>     R</a:t>
                      </a:r>
                      <a:r>
                        <a:rPr lang="fr-FR" sz="2400" b="1" baseline="0" dirty="0" smtClean="0"/>
                        <a:t> V 4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D</a:t>
                      </a:r>
                      <a:r>
                        <a:rPr lang="fr-FR" sz="2400" b="1" baseline="0" dirty="0" smtClean="0"/>
                        <a:t> 7 5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V</a:t>
                      </a:r>
                      <a:r>
                        <a:rPr lang="fr-FR" sz="2400" b="1" baseline="0" dirty="0" smtClean="0"/>
                        <a:t> 6 4</a:t>
                      </a:r>
                      <a:endParaRPr lang="fr-FR" sz="2400" b="1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3" name="Image 2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2996951"/>
            <a:ext cx="288032" cy="288032"/>
          </a:xfrm>
          <a:prstGeom prst="rect">
            <a:avLst/>
          </a:prstGeom>
        </p:spPr>
      </p:pic>
      <p:pic>
        <p:nvPicPr>
          <p:cNvPr id="24" name="Image 2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2636911"/>
            <a:ext cx="288032" cy="288032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5896" y="2276871"/>
            <a:ext cx="288032" cy="288032"/>
          </a:xfrm>
          <a:prstGeom prst="rect">
            <a:avLst/>
          </a:prstGeom>
        </p:spPr>
      </p:pic>
      <p:pic>
        <p:nvPicPr>
          <p:cNvPr id="26" name="Image 25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35896" y="3356991"/>
            <a:ext cx="288032" cy="288032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3203848" y="4047376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Plancher : 28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3203848" y="4764400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Plafond  : 30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3203848" y="5484480"/>
          <a:ext cx="2376264" cy="1066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Décision : 3SA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6516216" y="2204864"/>
          <a:ext cx="196788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3</a:t>
                      </a:r>
                    </a:p>
                    <a:p>
                      <a:r>
                        <a:rPr lang="fr-FR" sz="2400" b="1" dirty="0" smtClean="0"/>
                        <a:t>     R</a:t>
                      </a:r>
                      <a:r>
                        <a:rPr lang="fr-FR" sz="2400" b="1" baseline="0" dirty="0" smtClean="0"/>
                        <a:t> V 7 2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D</a:t>
                      </a:r>
                      <a:r>
                        <a:rPr lang="fr-FR" sz="2400" b="1" baseline="0" dirty="0" smtClean="0"/>
                        <a:t> 5 4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10</a:t>
                      </a:r>
                      <a:r>
                        <a:rPr lang="fr-FR" sz="2400" b="1" baseline="0" dirty="0" smtClean="0"/>
                        <a:t> 9 6 4</a:t>
                      </a:r>
                      <a:endParaRPr lang="fr-FR" sz="2400" b="1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" name="Image 3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2996951"/>
            <a:ext cx="288032" cy="288032"/>
          </a:xfrm>
          <a:prstGeom prst="rect">
            <a:avLst/>
          </a:prstGeom>
        </p:spPr>
      </p:pic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2636911"/>
            <a:ext cx="288032" cy="288032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2276871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88224" y="3356991"/>
            <a:ext cx="288032" cy="288032"/>
          </a:xfrm>
          <a:prstGeom prst="rect">
            <a:avLst/>
          </a:prstGeom>
        </p:spPr>
      </p:pic>
      <p:graphicFrame>
        <p:nvGraphicFramePr>
          <p:cNvPr id="51" name="Tableau 50"/>
          <p:cNvGraphicFramePr>
            <a:graphicFrameLocks noGrp="1"/>
          </p:cNvGraphicFramePr>
          <p:nvPr/>
        </p:nvGraphicFramePr>
        <p:xfrm>
          <a:off x="6156176" y="4047376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Plancher : 25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au 51"/>
          <p:cNvGraphicFramePr>
            <a:graphicFrameLocks noGrp="1"/>
          </p:cNvGraphicFramePr>
          <p:nvPr/>
        </p:nvGraphicFramePr>
        <p:xfrm>
          <a:off x="6156176" y="4764400"/>
          <a:ext cx="2376264" cy="579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Plafond  : 27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" name="Tableau 52"/>
          <p:cNvGraphicFramePr>
            <a:graphicFrameLocks noGrp="1"/>
          </p:cNvGraphicFramePr>
          <p:nvPr/>
        </p:nvGraphicFramePr>
        <p:xfrm>
          <a:off x="6156176" y="5484480"/>
          <a:ext cx="2376264" cy="1066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Décision : 3SA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</TotalTime>
  <Words>823</Words>
  <Application>Microsoft Office PowerPoint</Application>
  <PresentationFormat>Affichage à l'écran (4:3)</PresentationFormat>
  <Paragraphs>251</Paragraphs>
  <Slides>15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86</cp:revision>
  <dcterms:created xsi:type="dcterms:W3CDTF">2019-10-05T07:23:17Z</dcterms:created>
  <dcterms:modified xsi:type="dcterms:W3CDTF">2019-11-08T15:42:54Z</dcterms:modified>
</cp:coreProperties>
</file>