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77" r:id="rId3"/>
    <p:sldId id="278" r:id="rId4"/>
    <p:sldId id="279" r:id="rId5"/>
    <p:sldId id="264" r:id="rId6"/>
    <p:sldId id="263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2924944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A 5 2</a:t>
                      </a:r>
                    </a:p>
                    <a:p>
                      <a:r>
                        <a:rPr lang="fr-FR" sz="3200" b="1" dirty="0" smtClean="0"/>
                        <a:t>     8 6 4 3</a:t>
                      </a:r>
                    </a:p>
                    <a:p>
                      <a:r>
                        <a:rPr lang="fr-FR" sz="3200" b="1" dirty="0" smtClean="0"/>
                        <a:t>     10 7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Quel est maintenant</a:t>
            </a:r>
          </a:p>
          <a:p>
            <a:r>
              <a:rPr lang="fr-FR" sz="3200" b="1" dirty="0" smtClean="0"/>
              <a:t>le nombre de cartes maîtresses possédées par Ouest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2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5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627784" y="1628800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V 9 8</a:t>
                      </a:r>
                    </a:p>
                    <a:p>
                      <a:r>
                        <a:rPr lang="fr-FR" sz="3200" b="1" dirty="0" smtClean="0"/>
                        <a:t>     R V 10 4</a:t>
                      </a:r>
                    </a:p>
                    <a:p>
                      <a:r>
                        <a:rPr lang="fr-FR" sz="3200" b="1" dirty="0" smtClean="0"/>
                        <a:t>     A</a:t>
                      </a:r>
                      <a:r>
                        <a:rPr lang="fr-FR" sz="3200" b="1" baseline="0" dirty="0" smtClean="0"/>
                        <a:t> D 5 2</a:t>
                      </a:r>
                      <a:endParaRPr lang="fr-FR" sz="3200" b="1" dirty="0" smtClean="0"/>
                    </a:p>
                    <a:p>
                      <a:r>
                        <a:rPr lang="fr-FR" sz="3200" b="1" dirty="0" smtClean="0"/>
                        <a:t>     V</a:t>
                      </a:r>
                      <a:r>
                        <a:rPr lang="fr-FR" sz="3200" b="1" baseline="0" dirty="0" smtClean="0"/>
                        <a:t> 8</a:t>
                      </a:r>
                      <a:endParaRPr lang="fr-FR" sz="32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72153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217480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17854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3225592"/>
            <a:ext cx="288032" cy="288032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5220072" y="1700808"/>
            <a:ext cx="3240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Le mort s’étale après l’entame de l’As de </a:t>
            </a:r>
            <a:endParaRPr lang="fr-FR" sz="3200" b="1" dirty="0"/>
          </a:p>
        </p:txBody>
      </p:sp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2852936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10 6 4</a:t>
                      </a:r>
                    </a:p>
                    <a:p>
                      <a:r>
                        <a:rPr lang="fr-FR" sz="3200" b="1" dirty="0" smtClean="0"/>
                        <a:t>     A R V 2</a:t>
                      </a:r>
                    </a:p>
                    <a:p>
                      <a:r>
                        <a:rPr lang="fr-FR" sz="3200" b="1" dirty="0" smtClean="0"/>
                        <a:t>     A D 8 3</a:t>
                      </a:r>
                    </a:p>
                    <a:p>
                      <a:r>
                        <a:rPr lang="fr-FR" sz="3200" b="1" dirty="0" smtClean="0"/>
                        <a:t>     9 7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Nombre de cartes maîtresses possédées par Ouest à l’entame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3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3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627784" y="1628800"/>
          <a:ext cx="3096344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96344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D 5 3</a:t>
                      </a:r>
                    </a:p>
                    <a:p>
                      <a:r>
                        <a:rPr lang="fr-FR" sz="3200" b="1" dirty="0" smtClean="0"/>
                        <a:t>     D 7</a:t>
                      </a:r>
                    </a:p>
                    <a:p>
                      <a:r>
                        <a:rPr lang="fr-FR" sz="3200" b="1" dirty="0" smtClean="0"/>
                        <a:t>     R</a:t>
                      </a:r>
                    </a:p>
                    <a:p>
                      <a:r>
                        <a:rPr lang="fr-FR" sz="3200" b="1" dirty="0" smtClean="0"/>
                        <a:t>     V 10 8 6 3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72153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217480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17854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3225592"/>
            <a:ext cx="288032" cy="288032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2627784" y="5448126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Quand le mort est étalé ?</a:t>
            </a:r>
            <a:endParaRPr lang="fr-FR" sz="3200" b="1" dirty="0"/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7308304" y="5589240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5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A R V 10</a:t>
                      </a:r>
                    </a:p>
                    <a:p>
                      <a:r>
                        <a:rPr lang="fr-FR" sz="3200" b="1" dirty="0" smtClean="0"/>
                        <a:t>     5 3</a:t>
                      </a:r>
                    </a:p>
                    <a:p>
                      <a:r>
                        <a:rPr lang="fr-FR" sz="3200" b="1" dirty="0" smtClean="0"/>
                        <a:t>     9 7 2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Nombre de cartes maîtresses possédées par Ouest à l’entame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4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5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627784" y="1628800"/>
          <a:ext cx="3096344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96344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V 9 8 6</a:t>
                      </a:r>
                    </a:p>
                    <a:p>
                      <a:r>
                        <a:rPr lang="fr-FR" sz="3200" b="1" dirty="0" smtClean="0"/>
                        <a:t>     D 5</a:t>
                      </a:r>
                    </a:p>
                    <a:p>
                      <a:r>
                        <a:rPr lang="fr-FR" sz="3200" b="1" dirty="0" smtClean="0"/>
                        <a:t>     A D 8 6</a:t>
                      </a:r>
                    </a:p>
                    <a:p>
                      <a:r>
                        <a:rPr lang="fr-FR" sz="3200" b="1" dirty="0" smtClean="0"/>
                        <a:t>     D 10 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72153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217480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17854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3225592"/>
            <a:ext cx="288032" cy="288032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2627784" y="5448126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Quand le mort est étalé ?</a:t>
            </a:r>
            <a:endParaRPr lang="fr-FR" sz="3200" b="1" dirty="0"/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7308304" y="5589240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7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A 5 2</a:t>
                      </a:r>
                    </a:p>
                    <a:p>
                      <a:r>
                        <a:rPr lang="fr-FR" sz="3200" b="1" dirty="0" smtClean="0"/>
                        <a:t>     8 6 4 3</a:t>
                      </a:r>
                    </a:p>
                    <a:p>
                      <a:r>
                        <a:rPr lang="fr-FR" sz="3200" b="1" dirty="0" smtClean="0"/>
                        <a:t>     10 7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Quel est le nombre de cartes maîtresses possédées par Ouest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5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4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2771800" y="1844824"/>
            <a:ext cx="58326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Les adversaires jouent 3SA</a:t>
            </a:r>
          </a:p>
          <a:p>
            <a:endParaRPr lang="fr-FR" sz="3200" b="1" dirty="0" smtClean="0"/>
          </a:p>
          <a:p>
            <a:r>
              <a:rPr lang="fr-FR" sz="3200" b="1" dirty="0" smtClean="0"/>
              <a:t>Objectif de la défense : 5 levées.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A 5 2</a:t>
                      </a:r>
                    </a:p>
                    <a:p>
                      <a:r>
                        <a:rPr lang="fr-FR" sz="3200" b="1" dirty="0" smtClean="0"/>
                        <a:t>     8 6 4 3</a:t>
                      </a:r>
                    </a:p>
                    <a:p>
                      <a:r>
                        <a:rPr lang="fr-FR" sz="3200" b="1" dirty="0" smtClean="0"/>
                        <a:t>     10 7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Quel est maintenant</a:t>
            </a:r>
          </a:p>
          <a:p>
            <a:r>
              <a:rPr lang="fr-FR" sz="3200" b="1" dirty="0" smtClean="0"/>
              <a:t>le nombre de cartes maîtresses possédées par Ouest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5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4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627784" y="1628800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9 8 3</a:t>
                      </a:r>
                    </a:p>
                    <a:p>
                      <a:r>
                        <a:rPr lang="fr-FR" sz="3200" b="1" dirty="0" smtClean="0"/>
                        <a:t>     R V 10 4</a:t>
                      </a:r>
                    </a:p>
                    <a:p>
                      <a:r>
                        <a:rPr lang="fr-FR" sz="3200" b="1" dirty="0" smtClean="0"/>
                        <a:t>     A</a:t>
                      </a:r>
                      <a:r>
                        <a:rPr lang="fr-FR" sz="3200" b="1" baseline="0" dirty="0" smtClean="0"/>
                        <a:t> D 5 2</a:t>
                      </a:r>
                      <a:endParaRPr lang="fr-FR" sz="3200" b="1" dirty="0" smtClean="0"/>
                    </a:p>
                    <a:p>
                      <a:r>
                        <a:rPr lang="fr-FR" sz="3200" b="1" dirty="0" smtClean="0"/>
                        <a:t>     V</a:t>
                      </a:r>
                      <a:r>
                        <a:rPr lang="fr-FR" sz="3200" b="1" baseline="0" dirty="0" smtClean="0"/>
                        <a:t> 8</a:t>
                      </a:r>
                      <a:endParaRPr lang="fr-FR" sz="32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72153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217480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17854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3225592"/>
            <a:ext cx="288032" cy="288032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5220072" y="1700808"/>
            <a:ext cx="3240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Le mort s’étale après l’entame de l’As de </a:t>
            </a:r>
            <a:endParaRPr lang="fr-FR" sz="3200" b="1" dirty="0"/>
          </a:p>
        </p:txBody>
      </p:sp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2852936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040560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0342"/>
                <a:gridCol w="1730342"/>
                <a:gridCol w="1579876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9 8 3</a:t>
                      </a:r>
                    </a:p>
                    <a:p>
                      <a:r>
                        <a:rPr lang="fr-FR" sz="2400" b="1" dirty="0" smtClean="0"/>
                        <a:t>     R V 10 4</a:t>
                      </a:r>
                    </a:p>
                    <a:p>
                      <a:r>
                        <a:rPr lang="fr-FR" sz="2400" b="1" dirty="0" smtClean="0"/>
                        <a:t>     A D 5 2</a:t>
                      </a:r>
                    </a:p>
                    <a:p>
                      <a:r>
                        <a:rPr lang="fr-FR" sz="2400" b="1" dirty="0" smtClean="0"/>
                        <a:t>     V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 10     9   A 5 2</a:t>
                      </a:r>
                    </a:p>
                    <a:p>
                      <a:r>
                        <a:rPr lang="fr-FR" sz="2400" b="1" dirty="0" smtClean="0"/>
                        <a:t>     8 6 4 3</a:t>
                      </a:r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baseline="0" dirty="0" smtClean="0"/>
                        <a:t>10 7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5 4 2</a:t>
                      </a:r>
                    </a:p>
                    <a:p>
                      <a:r>
                        <a:rPr lang="fr-FR" sz="2400" b="1" dirty="0" smtClean="0"/>
                        <a:t>      D </a:t>
                      </a:r>
                      <a:r>
                        <a:rPr lang="fr-FR" sz="2400" b="1" baseline="0" dirty="0" smtClean="0"/>
                        <a:t>8 6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10 9</a:t>
                      </a:r>
                      <a:r>
                        <a:rPr lang="fr-FR" sz="2400" b="1" baseline="0" dirty="0" smtClean="0"/>
                        <a:t>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baseline="0" dirty="0" smtClean="0"/>
                        <a:t>6 5 3 2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V 7 6</a:t>
                      </a:r>
                    </a:p>
                    <a:p>
                      <a:r>
                        <a:rPr lang="fr-FR" sz="2400" b="1" dirty="0" smtClean="0"/>
                        <a:t>     9 7</a:t>
                      </a:r>
                      <a:r>
                        <a:rPr lang="fr-FR" sz="2400" b="1" baseline="0" dirty="0" smtClean="0"/>
                        <a:t>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V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R D 9 4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429309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5 : Le joueur de la défense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5844480" y="1700808"/>
          <a:ext cx="2903984" cy="2225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03984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Le Valet de       tombe au 3</a:t>
                      </a:r>
                      <a:r>
                        <a:rPr lang="fr-FR" sz="2800" b="1" baseline="30000" dirty="0" smtClean="0"/>
                        <a:t>ème</a:t>
                      </a:r>
                      <a:r>
                        <a:rPr lang="fr-FR" sz="2800" b="1" dirty="0" smtClean="0"/>
                        <a:t> tour, le 10 est donc promu carte maîtresse.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1" name="Image 4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6688" y="1844824"/>
            <a:ext cx="288032" cy="288032"/>
          </a:xfrm>
          <a:prstGeom prst="rect">
            <a:avLst/>
          </a:prstGeom>
        </p:spPr>
      </p:pic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5868144" y="4438992"/>
          <a:ext cx="2903984" cy="1798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03984"/>
              </a:tblGrid>
              <a:tr h="1368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La défense réalise son contrat en faisant les 5 premières levées.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040560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0342"/>
                <a:gridCol w="1730342"/>
                <a:gridCol w="1579876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9 8 3</a:t>
                      </a:r>
                    </a:p>
                    <a:p>
                      <a:r>
                        <a:rPr lang="fr-FR" sz="2400" b="1" dirty="0" smtClean="0"/>
                        <a:t>     R V 10 4</a:t>
                      </a:r>
                    </a:p>
                    <a:p>
                      <a:r>
                        <a:rPr lang="fr-FR" sz="2400" b="1" dirty="0" smtClean="0"/>
                        <a:t>     A D 5 2</a:t>
                      </a:r>
                    </a:p>
                    <a:p>
                      <a:r>
                        <a:rPr lang="fr-FR" sz="2400" b="1" dirty="0" smtClean="0"/>
                        <a:t>     V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 10     9   A 5 2</a:t>
                      </a:r>
                    </a:p>
                    <a:p>
                      <a:r>
                        <a:rPr lang="fr-FR" sz="2400" b="1" dirty="0" smtClean="0"/>
                        <a:t>     8 6 4 3</a:t>
                      </a:r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baseline="0" dirty="0" smtClean="0"/>
                        <a:t>10 7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5 4 2</a:t>
                      </a:r>
                    </a:p>
                    <a:p>
                      <a:r>
                        <a:rPr lang="fr-FR" sz="2400" b="1" dirty="0" smtClean="0"/>
                        <a:t>      D </a:t>
                      </a:r>
                      <a:r>
                        <a:rPr lang="fr-FR" sz="2400" b="1" baseline="0" dirty="0" smtClean="0"/>
                        <a:t>8 6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10 9</a:t>
                      </a:r>
                      <a:r>
                        <a:rPr lang="fr-FR" sz="2400" b="1" baseline="0" dirty="0" smtClean="0"/>
                        <a:t>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baseline="0" dirty="0" smtClean="0"/>
                        <a:t>6 5 3 2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V 7 6</a:t>
                      </a:r>
                    </a:p>
                    <a:p>
                      <a:r>
                        <a:rPr lang="fr-FR" sz="2400" b="1" dirty="0" smtClean="0"/>
                        <a:t>     9 7</a:t>
                      </a:r>
                      <a:r>
                        <a:rPr lang="fr-FR" sz="2400" b="1" baseline="0" dirty="0" smtClean="0"/>
                        <a:t>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V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R D 9 4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429309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5 : Le déclarant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6516216" y="3968472"/>
          <a:ext cx="1296144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1022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4 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4 à 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6" name="ZoneTexte 25"/>
          <p:cNvSpPr txBox="1"/>
          <p:nvPr/>
        </p:nvSpPr>
        <p:spPr>
          <a:xfrm>
            <a:off x="5796136" y="1654929"/>
            <a:ext cx="31683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Comptez le nombre de cartes maîtresses du déclarant :</a:t>
            </a:r>
            <a:endParaRPr lang="fr-FR" sz="3200" b="1" dirty="0"/>
          </a:p>
        </p:txBody>
      </p:sp>
      <p:pic>
        <p:nvPicPr>
          <p:cNvPr id="27" name="Image 2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184496"/>
            <a:ext cx="288032" cy="288032"/>
          </a:xfrm>
          <a:prstGeom prst="rect">
            <a:avLst/>
          </a:prstGeom>
        </p:spPr>
      </p:pic>
      <p:pic>
        <p:nvPicPr>
          <p:cNvPr id="28" name="Image 2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08304" y="468855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040560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0342"/>
                <a:gridCol w="1730342"/>
                <a:gridCol w="1579876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9 8 3</a:t>
                      </a:r>
                    </a:p>
                    <a:p>
                      <a:r>
                        <a:rPr lang="fr-FR" sz="2400" b="1" dirty="0" smtClean="0"/>
                        <a:t>     R V 10 4</a:t>
                      </a:r>
                    </a:p>
                    <a:p>
                      <a:r>
                        <a:rPr lang="fr-FR" sz="2400" b="1" dirty="0" smtClean="0"/>
                        <a:t>     A D 5 2</a:t>
                      </a:r>
                    </a:p>
                    <a:p>
                      <a:r>
                        <a:rPr lang="fr-FR" sz="2400" b="1" dirty="0" smtClean="0"/>
                        <a:t>     V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 10     9   A 5 2</a:t>
                      </a:r>
                    </a:p>
                    <a:p>
                      <a:r>
                        <a:rPr lang="fr-FR" sz="2400" b="1" dirty="0" smtClean="0"/>
                        <a:t>     8 6 4 3</a:t>
                      </a:r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baseline="0" dirty="0" smtClean="0"/>
                        <a:t>10 7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5 4 2</a:t>
                      </a:r>
                    </a:p>
                    <a:p>
                      <a:r>
                        <a:rPr lang="fr-FR" sz="2400" b="1" dirty="0" smtClean="0"/>
                        <a:t>      D </a:t>
                      </a:r>
                      <a:r>
                        <a:rPr lang="fr-FR" sz="2400" b="1" baseline="0" dirty="0" smtClean="0"/>
                        <a:t>8 6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10 9</a:t>
                      </a:r>
                      <a:r>
                        <a:rPr lang="fr-FR" sz="2400" b="1" baseline="0" dirty="0" smtClean="0"/>
                        <a:t>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baseline="0" dirty="0" smtClean="0"/>
                        <a:t>6 5 3 2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V 7 6</a:t>
                      </a:r>
                    </a:p>
                    <a:p>
                      <a:r>
                        <a:rPr lang="fr-FR" sz="2400" b="1" dirty="0" smtClean="0"/>
                        <a:t>     9 7</a:t>
                      </a:r>
                      <a:r>
                        <a:rPr lang="fr-FR" sz="2400" b="1" baseline="0" dirty="0" smtClean="0"/>
                        <a:t>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V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R D 9 4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429309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5 : Le déclarant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5868144" y="3015208"/>
          <a:ext cx="2592288" cy="2286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2160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Oui  car le </a:t>
                      </a:r>
                      <a:r>
                        <a:rPr lang="fr-FR" sz="3200" b="1" dirty="0" smtClean="0"/>
                        <a:t>10</a:t>
                      </a:r>
                      <a:r>
                        <a:rPr lang="fr-FR" sz="3600" b="1" dirty="0" smtClean="0"/>
                        <a:t> de     tombe au 2</a:t>
                      </a:r>
                      <a:r>
                        <a:rPr lang="fr-FR" sz="3600" b="1" baseline="30000" dirty="0" smtClean="0"/>
                        <a:t>ème</a:t>
                      </a:r>
                      <a:r>
                        <a:rPr lang="fr-FR" sz="3600" b="1" dirty="0" smtClean="0"/>
                        <a:t> tour 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6" name="ZoneTexte 25"/>
          <p:cNvSpPr txBox="1"/>
          <p:nvPr/>
        </p:nvSpPr>
        <p:spPr>
          <a:xfrm>
            <a:off x="5796136" y="1499300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S’il joue en 1</a:t>
            </a:r>
            <a:r>
              <a:rPr lang="fr-FR" sz="3200" b="1" baseline="30000" dirty="0" smtClean="0"/>
              <a:t>er</a:t>
            </a:r>
            <a:r>
              <a:rPr lang="fr-FR" sz="3200" b="1" dirty="0" smtClean="0"/>
              <a:t> peut-il réaliser son contrat ?</a:t>
            </a:r>
            <a:endParaRPr lang="fr-FR" sz="3200" b="1" dirty="0"/>
          </a:p>
        </p:txBody>
      </p:sp>
      <p:pic>
        <p:nvPicPr>
          <p:cNvPr id="29" name="Image 2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4288" y="3789040"/>
            <a:ext cx="288032" cy="288032"/>
          </a:xfrm>
          <a:prstGeom prst="rect">
            <a:avLst/>
          </a:prstGeom>
        </p:spPr>
      </p:pic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868144" y="5373216"/>
          <a:ext cx="2592288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Attention au blocage à </a:t>
                      </a:r>
                      <a:endParaRPr lang="fr-FR" sz="32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31" name="Image 3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68344" y="6021288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23528" y="3140968"/>
          <a:ext cx="15841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267744" y="3140968"/>
          <a:ext cx="15841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11960" y="3140968"/>
          <a:ext cx="15841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228184" y="3140968"/>
          <a:ext cx="15841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95536" y="5661248"/>
          <a:ext cx="15841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195736" y="5661248"/>
          <a:ext cx="187220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355976" y="5661248"/>
          <a:ext cx="136815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940152" y="5661248"/>
          <a:ext cx="208823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23528" y="2852936"/>
          <a:ext cx="180020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411760" y="2852936"/>
          <a:ext cx="180020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427984" y="2852936"/>
          <a:ext cx="180020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660232" y="2852936"/>
          <a:ext cx="180020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23528" y="5661248"/>
          <a:ext cx="180020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267744" y="5661248"/>
          <a:ext cx="208823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572000" y="5661248"/>
          <a:ext cx="172819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516216" y="5661248"/>
          <a:ext cx="216024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 contrat des joueurs</a:t>
            </a:r>
          </a:p>
          <a:p>
            <a:pPr algn="ctr"/>
            <a:r>
              <a:rPr lang="fr-FR" sz="4400" b="1" dirty="0" smtClean="0"/>
              <a:t>de la défense 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1979712" y="3356992"/>
            <a:ext cx="67687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 but des joueurs de la défense, c’est de faire chuter le contrat demandé.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Le contrat des joueurs de la défense </a:t>
            </a:r>
            <a:endParaRPr lang="fr-FR" sz="40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1559" y="1712168"/>
          <a:ext cx="8280921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1"/>
                <a:gridCol w="2448272"/>
                <a:gridCol w="36724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Contrat  choisi par le déclarant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Nombre de levées à réaliser 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Nombre de levées à réaliser  par les défenseurs pour le faire chuter</a:t>
                      </a:r>
                      <a:endParaRPr lang="fr-FR" sz="24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1SA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7 levées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7 levées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2SA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8 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6 levées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3SA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9 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5 levées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4SA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10 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4 levées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5SA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11 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3 levées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6SA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12 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b="1" dirty="0" smtClean="0"/>
                        <a:t>2 levées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1187624" y="1760200"/>
          <a:ext cx="1967880" cy="46211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 3</a:t>
                      </a:r>
                    </a:p>
                    <a:p>
                      <a:r>
                        <a:rPr lang="fr-FR" sz="2400" b="1" dirty="0" smtClean="0"/>
                        <a:t>     A 5 3 2</a:t>
                      </a:r>
                    </a:p>
                    <a:p>
                      <a:r>
                        <a:rPr lang="fr-FR" sz="2400" b="1" dirty="0" smtClean="0"/>
                        <a:t>     R 6 2</a:t>
                      </a:r>
                    </a:p>
                    <a:p>
                      <a:r>
                        <a:rPr lang="fr-FR" sz="2400" b="1" dirty="0" smtClean="0"/>
                        <a:t>     9 8 7</a:t>
                      </a:r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R V 6 2</a:t>
                      </a:r>
                    </a:p>
                    <a:p>
                      <a:r>
                        <a:rPr lang="fr-FR" sz="2400" b="1" dirty="0" smtClean="0"/>
                        <a:t>     6 4</a:t>
                      </a:r>
                    </a:p>
                    <a:p>
                      <a:r>
                        <a:rPr lang="fr-FR" sz="2400" b="1" dirty="0" smtClean="0"/>
                        <a:t>     A D V 3</a:t>
                      </a:r>
                    </a:p>
                    <a:p>
                      <a:r>
                        <a:rPr lang="fr-FR" sz="2400" b="1" dirty="0" smtClean="0"/>
                        <a:t>     D 10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552287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192247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1832207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2912327"/>
            <a:ext cx="288032" cy="288032"/>
          </a:xfrm>
          <a:prstGeom prst="rect">
            <a:avLst/>
          </a:prstGeom>
        </p:spPr>
      </p:pic>
      <p:pic>
        <p:nvPicPr>
          <p:cNvPr id="40" name="Image 3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5576623"/>
            <a:ext cx="288032" cy="288032"/>
          </a:xfrm>
          <a:prstGeom prst="rect">
            <a:avLst/>
          </a:prstGeom>
        </p:spPr>
      </p:pic>
      <p:pic>
        <p:nvPicPr>
          <p:cNvPr id="41" name="Image 4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5216583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4856543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5936663"/>
            <a:ext cx="288032" cy="288032"/>
          </a:xfrm>
          <a:prstGeom prst="rect">
            <a:avLst/>
          </a:prstGeom>
        </p:spPr>
      </p:pic>
      <p:pic>
        <p:nvPicPr>
          <p:cNvPr id="44" name="Image 43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19672" y="3501008"/>
            <a:ext cx="1039091" cy="1039091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3563888" y="1916832"/>
            <a:ext cx="53285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Sud joue 3SA et reçoit l’entame du Roi de</a:t>
            </a:r>
          </a:p>
          <a:p>
            <a:r>
              <a:rPr lang="fr-FR" sz="3200" dirty="0" smtClean="0"/>
              <a:t>Quand le mort s’étale, il connaît le nombre de cartes dans chaque couleur et leur valeur. </a:t>
            </a:r>
            <a:endParaRPr lang="fr-FR" sz="3200" dirty="0"/>
          </a:p>
        </p:txBody>
      </p:sp>
      <p:pic>
        <p:nvPicPr>
          <p:cNvPr id="46" name="Image 4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2564904"/>
            <a:ext cx="288032" cy="288032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Le contrat des joueurs de la défense </a:t>
            </a:r>
            <a:endParaRPr lang="fr-FR" sz="4000" dirty="0"/>
          </a:p>
        </p:txBody>
      </p:sp>
      <p:sp>
        <p:nvSpPr>
          <p:cNvPr id="49" name="ZoneTexte 48"/>
          <p:cNvSpPr txBox="1"/>
          <p:nvPr/>
        </p:nvSpPr>
        <p:spPr>
          <a:xfrm>
            <a:off x="3491880" y="522920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Combien va-t-il réaliser de levées ?</a:t>
            </a: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164288" y="5373216"/>
          <a:ext cx="1463824" cy="76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38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/>
                        <a:t>9</a:t>
                      </a:r>
                      <a:endParaRPr lang="fr-F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1187624" y="1760200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9 3</a:t>
                      </a:r>
                    </a:p>
                    <a:p>
                      <a:r>
                        <a:rPr lang="fr-FR" sz="3200" b="1" dirty="0" smtClean="0"/>
                        <a:t>     R 6 3</a:t>
                      </a:r>
                    </a:p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10 9 4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852936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348880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1916832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3356992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3815408" y="1700808"/>
            <a:ext cx="53285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Ouest entame contre le contrat de 2SA. </a:t>
            </a:r>
            <a:endParaRPr lang="fr-FR" sz="3200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Le joueur de la défense qui entame </a:t>
            </a:r>
            <a:endParaRPr lang="fr-FR" sz="4000" dirty="0"/>
          </a:p>
        </p:txBody>
      </p:sp>
      <p:sp>
        <p:nvSpPr>
          <p:cNvPr id="49" name="ZoneTexte 48"/>
          <p:cNvSpPr txBox="1"/>
          <p:nvPr/>
        </p:nvSpPr>
        <p:spPr>
          <a:xfrm>
            <a:off x="3707904" y="2711822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Combien doit-il réaliser de levées ?</a:t>
            </a: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164288" y="2883024"/>
          <a:ext cx="1463824" cy="76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38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/>
                        <a:t>6</a:t>
                      </a:r>
                      <a:endParaRPr lang="fr-F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2555776" y="3789040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Combien a-t-il de cartes maîtresses ?</a:t>
            </a: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7212632" y="3861048"/>
          <a:ext cx="1463824" cy="76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38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/>
                        <a:t>4</a:t>
                      </a:r>
                      <a:endParaRPr lang="fr-F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2483768" y="4725144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Le 10 de      peut-il être une carte maîtresse ?</a:t>
            </a:r>
          </a:p>
        </p:txBody>
      </p:sp>
      <p:pic>
        <p:nvPicPr>
          <p:cNvPr id="21" name="Image 2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4941168"/>
            <a:ext cx="288032" cy="288032"/>
          </a:xfrm>
          <a:prstGeom prst="rect">
            <a:avLst/>
          </a:prstGeom>
        </p:spPr>
      </p:pic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660232" y="4869160"/>
          <a:ext cx="2016224" cy="76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162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/>
                        <a:t>Oui </a:t>
                      </a:r>
                      <a:r>
                        <a:rPr lang="fr-FR" sz="3200" b="1" dirty="0" smtClean="0"/>
                        <a:t>Si…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2483768" y="5664150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Le Roi de      peut-il être une carte maîtresse ?</a:t>
            </a:r>
          </a:p>
        </p:txBody>
      </p:sp>
      <p:pic>
        <p:nvPicPr>
          <p:cNvPr id="24" name="Image 2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5805264"/>
            <a:ext cx="288032" cy="288032"/>
          </a:xfrm>
          <a:prstGeom prst="rect">
            <a:avLst/>
          </a:prstGeom>
        </p:spPr>
      </p:pic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6660232" y="5835352"/>
          <a:ext cx="2039888" cy="76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9888"/>
              </a:tblGrid>
              <a:tr h="72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400" b="1" dirty="0" smtClean="0"/>
                        <a:t>Oui </a:t>
                      </a:r>
                      <a:r>
                        <a:rPr lang="fr-FR" sz="3200" b="1" dirty="0" smtClean="0"/>
                        <a:t>Si…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95536" y="1760200"/>
          <a:ext cx="1872208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5 2</a:t>
                      </a:r>
                    </a:p>
                    <a:p>
                      <a:r>
                        <a:rPr lang="fr-FR" sz="3200" b="1" dirty="0" smtClean="0"/>
                        <a:t>     R V 4 3</a:t>
                      </a:r>
                    </a:p>
                    <a:p>
                      <a:r>
                        <a:rPr lang="fr-FR" sz="3200" b="1" dirty="0" smtClean="0"/>
                        <a:t>     V 9 5 2</a:t>
                      </a:r>
                    </a:p>
                    <a:p>
                      <a:r>
                        <a:rPr lang="fr-FR" sz="3200" b="1" dirty="0" smtClean="0"/>
                        <a:t>     R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852936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348880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1916832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44" y="3356992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411760" y="1700808"/>
            <a:ext cx="5472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Quelles cartes doit avoir mon partenaire pour  que l’on ait :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1 : Le joueur de la défense </a:t>
            </a:r>
            <a:endParaRPr lang="fr-FR" sz="4000" dirty="0"/>
          </a:p>
        </p:txBody>
      </p:sp>
      <p:sp>
        <p:nvSpPr>
          <p:cNvPr id="49" name="ZoneTexte 48"/>
          <p:cNvSpPr txBox="1"/>
          <p:nvPr/>
        </p:nvSpPr>
        <p:spPr>
          <a:xfrm>
            <a:off x="2483768" y="3276273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3 cartes maîtresses à</a:t>
            </a: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660232" y="3281928"/>
          <a:ext cx="201622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1622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Roi  Dame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2483768" y="4068361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2 cartes maîtresses à</a:t>
            </a: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7212632" y="4146024"/>
          <a:ext cx="146382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382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2483768" y="4860449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4 cartes maîtresses à</a:t>
            </a:r>
          </a:p>
        </p:txBody>
      </p:sp>
      <p:pic>
        <p:nvPicPr>
          <p:cNvPr id="21" name="Image 2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5004465"/>
            <a:ext cx="288032" cy="288032"/>
          </a:xfrm>
          <a:prstGeom prst="rect">
            <a:avLst/>
          </a:prstGeom>
        </p:spPr>
      </p:pic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588224" y="4938112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As Roi Dame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2483768" y="5652537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2 cartes maîtresses à</a:t>
            </a:r>
          </a:p>
        </p:txBody>
      </p:sp>
      <p:pic>
        <p:nvPicPr>
          <p:cNvPr id="24" name="Image 2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4212377"/>
            <a:ext cx="288032" cy="288032"/>
          </a:xfrm>
          <a:prstGeom prst="rect">
            <a:avLst/>
          </a:prstGeom>
        </p:spPr>
      </p:pic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7236296" y="5733256"/>
          <a:ext cx="146382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3824"/>
              </a:tblGrid>
              <a:tr h="47396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26" name="Image 25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3417387"/>
            <a:ext cx="288032" cy="288032"/>
          </a:xfrm>
          <a:prstGeom prst="rect">
            <a:avLst/>
          </a:prstGeom>
        </p:spPr>
      </p:pic>
      <p:pic>
        <p:nvPicPr>
          <p:cNvPr id="27" name="Image 2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5796553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23528" y="3763104"/>
          <a:ext cx="2304256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4256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 A R D 10</a:t>
                      </a:r>
                    </a:p>
                    <a:p>
                      <a:r>
                        <a:rPr lang="fr-FR" sz="3200" b="1" dirty="0" smtClean="0"/>
                        <a:t>     A 5 2</a:t>
                      </a:r>
                    </a:p>
                    <a:p>
                      <a:r>
                        <a:rPr lang="fr-FR" sz="3200" b="1" dirty="0" smtClean="0"/>
                        <a:t>     8 6 4 3</a:t>
                      </a:r>
                    </a:p>
                    <a:p>
                      <a:r>
                        <a:rPr lang="fr-FR" sz="3200" b="1" dirty="0" smtClean="0"/>
                        <a:t>     10 7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5584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351784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919736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359896"/>
            <a:ext cx="288032" cy="288032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627784" y="3717032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Quel est le nombre de cartes maîtresses possédées par Ouest ?</a:t>
            </a:r>
            <a:endParaRPr lang="fr-FR" sz="32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2 : Le joueur de la défense </a:t>
            </a:r>
            <a:endParaRPr lang="fr-FR" sz="4000" dirty="0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308304" y="3933056"/>
          <a:ext cx="1319808" cy="72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980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4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981</Words>
  <Application>Microsoft Office PowerPoint</Application>
  <PresentationFormat>Affichage à l'écran (4:3)</PresentationFormat>
  <Paragraphs>207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55</cp:revision>
  <dcterms:created xsi:type="dcterms:W3CDTF">2019-10-05T07:23:17Z</dcterms:created>
  <dcterms:modified xsi:type="dcterms:W3CDTF">2019-11-08T15:32:24Z</dcterms:modified>
</cp:coreProperties>
</file>