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8" r:id="rId2"/>
    <p:sldId id="276" r:id="rId3"/>
    <p:sldId id="277" r:id="rId4"/>
    <p:sldId id="278" r:id="rId5"/>
    <p:sldId id="279" r:id="rId6"/>
    <p:sldId id="280" r:id="rId7"/>
    <p:sldId id="264" r:id="rId8"/>
    <p:sldId id="266" r:id="rId9"/>
    <p:sldId id="265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94643" autoAdjust="0"/>
  </p:normalViewPr>
  <p:slideViewPr>
    <p:cSldViewPr>
      <p:cViewPr varScale="1">
        <p:scale>
          <a:sx n="102" d="100"/>
          <a:sy n="102" d="100"/>
        </p:scale>
        <p:origin x="-60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localhost/Tests/Bridge_initiation_la_regle_du_jeu.php" TargetMode="Externa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localhost/Tests/Bridge_initiation_la_regle_du_jeu.php" TargetMode="Externa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localhost/Tests/Bridge_initiation_la_regle_du_jeu.php" TargetMode="Externa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localhost/Tests/Bridge_initiation_la_regle_du_jeu.php" TargetMode="Externa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localhost/Tests/Bridge_initiation_la_regle_du_jeu.php" TargetMode="Externa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localhost/Tests/Bridge_initiation_la_regle_du_jeu.php" TargetMode="Externa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localhost/Tests/Bridge_initiation_la_regle_du_jeu.php" TargetMode="Externa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localhost/Tests/Bridge_initiation_la_regle_du_jeu.php" TargetMode="Externa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2 - Leçon 5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1475656" y="2731567"/>
            <a:ext cx="7200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Correction des exercices</a:t>
            </a:r>
            <a:endParaRPr lang="fr-FR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ZoneTexte 1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2 - Leçon 5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21" name="ZoneTexte 20"/>
          <p:cNvSpPr txBox="1"/>
          <p:nvPr/>
        </p:nvSpPr>
        <p:spPr>
          <a:xfrm>
            <a:off x="1475656" y="1052736"/>
            <a:ext cx="7200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Ouverture de 1SA</a:t>
            </a:r>
            <a:endParaRPr lang="fr-FR" sz="4400" dirty="0"/>
          </a:p>
        </p:txBody>
      </p:sp>
      <p:sp>
        <p:nvSpPr>
          <p:cNvPr id="20" name="ZoneTexte 19"/>
          <p:cNvSpPr txBox="1"/>
          <p:nvPr/>
        </p:nvSpPr>
        <p:spPr>
          <a:xfrm>
            <a:off x="1763688" y="2060848"/>
            <a:ext cx="713310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b="1" dirty="0" smtClean="0"/>
              <a:t>J’ai une main régulière</a:t>
            </a:r>
          </a:p>
          <a:p>
            <a:r>
              <a:rPr lang="fr-FR" sz="3600" b="1" dirty="0" smtClean="0"/>
              <a:t>J’ai au minimum 15H et au maxi 17H</a:t>
            </a:r>
            <a:endParaRPr lang="fr-FR" sz="3600" b="1" dirty="0"/>
          </a:p>
        </p:txBody>
      </p:sp>
      <p:sp>
        <p:nvSpPr>
          <p:cNvPr id="23" name="ZoneTexte 22"/>
          <p:cNvSpPr txBox="1"/>
          <p:nvPr/>
        </p:nvSpPr>
        <p:spPr>
          <a:xfrm>
            <a:off x="2483768" y="4005064"/>
            <a:ext cx="590661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b="1" dirty="0" smtClean="0"/>
              <a:t>Si la répartition est 5 - 3 - 3 - 2</a:t>
            </a:r>
          </a:p>
          <a:p>
            <a:r>
              <a:rPr lang="fr-FR" sz="3600" b="1" dirty="0" smtClean="0"/>
              <a:t>La couleur 5</a:t>
            </a:r>
            <a:r>
              <a:rPr lang="fr-FR" sz="3600" b="1" baseline="30000" dirty="0" smtClean="0"/>
              <a:t>ème</a:t>
            </a:r>
            <a:r>
              <a:rPr lang="fr-FR" sz="3600" b="1" dirty="0" smtClean="0"/>
              <a:t> ne peut être</a:t>
            </a:r>
          </a:p>
          <a:p>
            <a:r>
              <a:rPr lang="fr-FR" sz="3600" b="1" dirty="0" smtClean="0"/>
              <a:t>une majeure.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Tableau 15"/>
          <p:cNvGraphicFramePr>
            <a:graphicFrameLocks noGrp="1"/>
          </p:cNvGraphicFramePr>
          <p:nvPr/>
        </p:nvGraphicFramePr>
        <p:xfrm>
          <a:off x="2051721" y="2420888"/>
          <a:ext cx="6840759" cy="307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79"/>
                <a:gridCol w="1368152"/>
                <a:gridCol w="1512168"/>
                <a:gridCol w="1685642"/>
                <a:gridCol w="1554718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fr-FR" sz="2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fr-FR" sz="2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fr-FR" sz="2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fr-FR" sz="2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R V 5 2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D 6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A 4 3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V 6</a:t>
                      </a:r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D V 6 3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R V 5 2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R V 6 5 2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A R 9 6</a:t>
                      </a:r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A 5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A D 4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D V 9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A</a:t>
                      </a:r>
                      <a:r>
                        <a:rPr lang="fr-FR" sz="2400" b="1" baseline="0" dirty="0" smtClean="0"/>
                        <a:t> 4</a:t>
                      </a:r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R 6 2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A V 3 2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A 10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A</a:t>
                      </a:r>
                      <a:r>
                        <a:rPr lang="fr-FR" sz="2400" b="1" baseline="0" dirty="0" smtClean="0"/>
                        <a:t> D 9 5 2</a:t>
                      </a:r>
                      <a:endParaRPr lang="fr-FR" sz="24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1" name="Image 10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5736" y="4365104"/>
            <a:ext cx="432048" cy="432048"/>
          </a:xfrm>
          <a:prstGeom prst="rect">
            <a:avLst/>
          </a:prstGeom>
        </p:spPr>
      </p:pic>
      <p:pic>
        <p:nvPicPr>
          <p:cNvPr id="12" name="Image 11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95736" y="3717032"/>
            <a:ext cx="432048" cy="432048"/>
          </a:xfrm>
          <a:prstGeom prst="rect">
            <a:avLst/>
          </a:prstGeom>
        </p:spPr>
      </p:pic>
      <p:pic>
        <p:nvPicPr>
          <p:cNvPr id="13" name="Image 12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95736" y="2996952"/>
            <a:ext cx="432048" cy="432048"/>
          </a:xfrm>
          <a:prstGeom prst="rect">
            <a:avLst/>
          </a:prstGeom>
        </p:spPr>
      </p:pic>
      <p:pic>
        <p:nvPicPr>
          <p:cNvPr id="14" name="Image 13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195736" y="4941168"/>
            <a:ext cx="432048" cy="432048"/>
          </a:xfrm>
          <a:prstGeom prst="rect">
            <a:avLst/>
          </a:prstGeom>
        </p:spPr>
      </p:pic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2627784" y="5733256"/>
          <a:ext cx="1296144" cy="94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J’ouvre</a:t>
                      </a:r>
                    </a:p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14H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4283968" y="5733256"/>
          <a:ext cx="1152128" cy="94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1SA</a:t>
                      </a:r>
                    </a:p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17H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5796136" y="5733256"/>
          <a:ext cx="1296144" cy="94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J’ouvre5 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" name="Tableau 17"/>
          <p:cNvGraphicFramePr>
            <a:graphicFrameLocks noGrp="1"/>
          </p:cNvGraphicFramePr>
          <p:nvPr/>
        </p:nvGraphicFramePr>
        <p:xfrm>
          <a:off x="7380312" y="5733256"/>
          <a:ext cx="1368152" cy="94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J’ouvre</a:t>
                      </a:r>
                    </a:p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18H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9" name="ZoneTexte 1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6"/>
              </a:rPr>
              <a:t>Chapitre 2 - Leçon 5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21" name="ZoneTexte 20"/>
          <p:cNvSpPr txBox="1"/>
          <p:nvPr/>
        </p:nvSpPr>
        <p:spPr>
          <a:xfrm>
            <a:off x="1475656" y="1052736"/>
            <a:ext cx="7200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Exercice 3 : Ouverture de 1SA</a:t>
            </a:r>
            <a:endParaRPr lang="fr-FR" sz="4400" dirty="0"/>
          </a:p>
        </p:txBody>
      </p:sp>
      <p:pic>
        <p:nvPicPr>
          <p:cNvPr id="20" name="Image 19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88224" y="6165304"/>
            <a:ext cx="432048" cy="4320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Tableau 15"/>
          <p:cNvGraphicFramePr>
            <a:graphicFrameLocks noGrp="1"/>
          </p:cNvGraphicFramePr>
          <p:nvPr/>
        </p:nvGraphicFramePr>
        <p:xfrm>
          <a:off x="2051721" y="2420888"/>
          <a:ext cx="6840759" cy="307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79"/>
                <a:gridCol w="1368152"/>
                <a:gridCol w="1512168"/>
                <a:gridCol w="1685642"/>
                <a:gridCol w="1554718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fr-FR" sz="2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fr-FR" sz="2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fr-FR" sz="2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fr-FR" sz="2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A 9 2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R 5 2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A 4 3 2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9 6</a:t>
                      </a:r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R V 6 4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R 9 5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R V 6 5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A R 9 6</a:t>
                      </a:r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A 8 3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A R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D V 9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A</a:t>
                      </a:r>
                      <a:r>
                        <a:rPr lang="fr-FR" sz="2400" b="1" baseline="0" dirty="0" smtClean="0"/>
                        <a:t> 4</a:t>
                      </a:r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A D 2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R V 7 4 3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A 10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A</a:t>
                      </a:r>
                      <a:r>
                        <a:rPr lang="fr-FR" sz="2400" b="1" baseline="0" dirty="0" smtClean="0"/>
                        <a:t> D 9 5 2</a:t>
                      </a:r>
                      <a:endParaRPr lang="fr-FR" sz="24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1" name="Image 10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5736" y="4365104"/>
            <a:ext cx="432048" cy="432048"/>
          </a:xfrm>
          <a:prstGeom prst="rect">
            <a:avLst/>
          </a:prstGeom>
        </p:spPr>
      </p:pic>
      <p:pic>
        <p:nvPicPr>
          <p:cNvPr id="12" name="Image 11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95736" y="3717032"/>
            <a:ext cx="432048" cy="432048"/>
          </a:xfrm>
          <a:prstGeom prst="rect">
            <a:avLst/>
          </a:prstGeom>
        </p:spPr>
      </p:pic>
      <p:pic>
        <p:nvPicPr>
          <p:cNvPr id="13" name="Image 12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95736" y="2996952"/>
            <a:ext cx="432048" cy="432048"/>
          </a:xfrm>
          <a:prstGeom prst="rect">
            <a:avLst/>
          </a:prstGeom>
        </p:spPr>
      </p:pic>
      <p:pic>
        <p:nvPicPr>
          <p:cNvPr id="14" name="Image 13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195736" y="4941168"/>
            <a:ext cx="432048" cy="432048"/>
          </a:xfrm>
          <a:prstGeom prst="rect">
            <a:avLst/>
          </a:prstGeom>
        </p:spPr>
      </p:pic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2627784" y="5733256"/>
          <a:ext cx="1296144" cy="94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J’ouvre</a:t>
                      </a:r>
                    </a:p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18H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4283968" y="5733256"/>
          <a:ext cx="1152128" cy="94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1SA</a:t>
                      </a:r>
                    </a:p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17H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5796136" y="5733256"/>
          <a:ext cx="1296144" cy="94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1SA</a:t>
                      </a:r>
                    </a:p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15H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" name="Tableau 17"/>
          <p:cNvGraphicFramePr>
            <a:graphicFrameLocks noGrp="1"/>
          </p:cNvGraphicFramePr>
          <p:nvPr/>
        </p:nvGraphicFramePr>
        <p:xfrm>
          <a:off x="7380312" y="5733256"/>
          <a:ext cx="1368152" cy="94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J’ouvre</a:t>
                      </a:r>
                    </a:p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17H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9" name="ZoneTexte 1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6"/>
              </a:rPr>
              <a:t>Chapitre 2 - Leçon 5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21" name="ZoneTexte 20"/>
          <p:cNvSpPr txBox="1"/>
          <p:nvPr/>
        </p:nvSpPr>
        <p:spPr>
          <a:xfrm>
            <a:off x="1475656" y="1052736"/>
            <a:ext cx="7200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Exercice 3 : Ouverture de 1SA</a:t>
            </a:r>
            <a:endParaRPr lang="fr-FR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ZoneTexte 1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2 - Leçon 5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21" name="ZoneTexte 20"/>
          <p:cNvSpPr txBox="1"/>
          <p:nvPr/>
        </p:nvSpPr>
        <p:spPr>
          <a:xfrm>
            <a:off x="1475656" y="1052736"/>
            <a:ext cx="7200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Réponse sur 1SA</a:t>
            </a:r>
            <a:endParaRPr lang="fr-FR" sz="4400" dirty="0"/>
          </a:p>
        </p:txBody>
      </p:sp>
      <p:sp>
        <p:nvSpPr>
          <p:cNvPr id="20" name="ZoneTexte 19"/>
          <p:cNvSpPr txBox="1"/>
          <p:nvPr/>
        </p:nvSpPr>
        <p:spPr>
          <a:xfrm>
            <a:off x="1763688" y="2060848"/>
            <a:ext cx="7302512" cy="43396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b="1" dirty="0" smtClean="0">
                <a:solidFill>
                  <a:srgbClr val="FF0000"/>
                </a:solidFill>
              </a:rPr>
              <a:t>Objectif du répondant :</a:t>
            </a:r>
          </a:p>
          <a:p>
            <a:endParaRPr lang="fr-FR" sz="3600" b="1" dirty="0" smtClean="0">
              <a:solidFill>
                <a:srgbClr val="FF0000"/>
              </a:solidFill>
            </a:endParaRPr>
          </a:p>
          <a:p>
            <a:r>
              <a:rPr lang="fr-FR" sz="3600" b="1" dirty="0" smtClean="0"/>
              <a:t>Nommer la manche pour encaisser</a:t>
            </a:r>
          </a:p>
          <a:p>
            <a:r>
              <a:rPr lang="fr-FR" sz="3600" b="1" dirty="0" smtClean="0"/>
              <a:t>les 300 points de prime</a:t>
            </a:r>
          </a:p>
          <a:p>
            <a:endParaRPr lang="fr-FR" sz="3600" b="1" dirty="0" smtClean="0"/>
          </a:p>
          <a:p>
            <a:r>
              <a:rPr lang="fr-FR" sz="3600" b="1" dirty="0" smtClean="0"/>
              <a:t>Son camp doit posséder au minimum</a:t>
            </a:r>
          </a:p>
          <a:p>
            <a:pPr algn="ctr"/>
            <a:r>
              <a:rPr lang="fr-FR" sz="6000" b="1" dirty="0" smtClean="0">
                <a:solidFill>
                  <a:srgbClr val="FF0000"/>
                </a:solidFill>
              </a:rPr>
              <a:t>25H</a:t>
            </a:r>
            <a:endParaRPr lang="fr-FR" sz="6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Tableau 15"/>
          <p:cNvGraphicFramePr>
            <a:graphicFrameLocks noGrp="1"/>
          </p:cNvGraphicFramePr>
          <p:nvPr/>
        </p:nvGraphicFramePr>
        <p:xfrm>
          <a:off x="2051721" y="1772816"/>
          <a:ext cx="6840759" cy="307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79"/>
                <a:gridCol w="1368152"/>
                <a:gridCol w="1512168"/>
                <a:gridCol w="1685642"/>
                <a:gridCol w="1554718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fr-FR" sz="2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fr-FR" sz="2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fr-FR" sz="2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fr-FR" sz="2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D 6 2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R V 5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7 6 5 2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A 8 6</a:t>
                      </a:r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A D 5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V 6 2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D 4 3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R D 5</a:t>
                      </a:r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V 7 6 3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V 10 9 6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7 5 4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R 5 4 2</a:t>
                      </a:r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V 10 8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8 7 5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D 7 6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V 7 3</a:t>
                      </a:r>
                      <a:endParaRPr lang="fr-FR" sz="24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1" name="Image 10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5736" y="3717032"/>
            <a:ext cx="432048" cy="432048"/>
          </a:xfrm>
          <a:prstGeom prst="rect">
            <a:avLst/>
          </a:prstGeom>
        </p:spPr>
      </p:pic>
      <p:pic>
        <p:nvPicPr>
          <p:cNvPr id="12" name="Image 11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95736" y="3068960"/>
            <a:ext cx="432048" cy="432048"/>
          </a:xfrm>
          <a:prstGeom prst="rect">
            <a:avLst/>
          </a:prstGeom>
        </p:spPr>
      </p:pic>
      <p:pic>
        <p:nvPicPr>
          <p:cNvPr id="13" name="Image 12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95736" y="2348880"/>
            <a:ext cx="432048" cy="432048"/>
          </a:xfrm>
          <a:prstGeom prst="rect">
            <a:avLst/>
          </a:prstGeom>
        </p:spPr>
      </p:pic>
      <p:pic>
        <p:nvPicPr>
          <p:cNvPr id="14" name="Image 13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195736" y="4293096"/>
            <a:ext cx="432048" cy="432048"/>
          </a:xfrm>
          <a:prstGeom prst="rect">
            <a:avLst/>
          </a:prstGeom>
        </p:spPr>
      </p:pic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2627784" y="5013176"/>
          <a:ext cx="1296144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25H</a:t>
                      </a:r>
                    </a:p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27H</a:t>
                      </a:r>
                    </a:p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3SA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4283968" y="5013176"/>
          <a:ext cx="1152128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21H</a:t>
                      </a:r>
                    </a:p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23H</a:t>
                      </a:r>
                    </a:p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Passe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5796136" y="5013176"/>
          <a:ext cx="1296144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19H</a:t>
                      </a:r>
                    </a:p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21H</a:t>
                      </a:r>
                    </a:p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Passe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" name="Tableau 17"/>
          <p:cNvGraphicFramePr>
            <a:graphicFrameLocks noGrp="1"/>
          </p:cNvGraphicFramePr>
          <p:nvPr/>
        </p:nvGraphicFramePr>
        <p:xfrm>
          <a:off x="7380312" y="5013176"/>
          <a:ext cx="1368152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28H</a:t>
                      </a:r>
                    </a:p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30H</a:t>
                      </a:r>
                    </a:p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3SA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9" name="ZoneTexte 1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6"/>
              </a:rPr>
              <a:t>Chapitre 2 - Leçon 5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21" name="ZoneTexte 20"/>
          <p:cNvSpPr txBox="1"/>
          <p:nvPr/>
        </p:nvSpPr>
        <p:spPr>
          <a:xfrm>
            <a:off x="1475656" y="1052736"/>
            <a:ext cx="7200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Exercice 4 : Réponse sur 1SA</a:t>
            </a:r>
            <a:endParaRPr lang="fr-FR" sz="4400" dirty="0"/>
          </a:p>
        </p:txBody>
      </p:sp>
      <p:graphicFrame>
        <p:nvGraphicFramePr>
          <p:cNvPr id="20" name="Tableau 19"/>
          <p:cNvGraphicFramePr>
            <a:graphicFrameLocks noGrp="1"/>
          </p:cNvGraphicFramePr>
          <p:nvPr/>
        </p:nvGraphicFramePr>
        <p:xfrm>
          <a:off x="323528" y="5013176"/>
          <a:ext cx="1944216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Plancher =</a:t>
                      </a:r>
                    </a:p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Plafond =</a:t>
                      </a:r>
                    </a:p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Réponse =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Tableau 15"/>
          <p:cNvGraphicFramePr>
            <a:graphicFrameLocks noGrp="1"/>
          </p:cNvGraphicFramePr>
          <p:nvPr/>
        </p:nvGraphicFramePr>
        <p:xfrm>
          <a:off x="2051721" y="1772816"/>
          <a:ext cx="6840759" cy="307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79"/>
                <a:gridCol w="1368152"/>
                <a:gridCol w="1512168"/>
                <a:gridCol w="1685642"/>
                <a:gridCol w="1554718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fr-FR" sz="2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fr-FR" sz="2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fr-FR" sz="2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fr-FR" sz="2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A 8 5 2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R 6 4 3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9 2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A 8 4</a:t>
                      </a:r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R 9 4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V</a:t>
                      </a:r>
                      <a:r>
                        <a:rPr lang="fr-FR" sz="2400" b="1" baseline="0" dirty="0" smtClean="0"/>
                        <a:t> 4 2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R D 6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V 7 2</a:t>
                      </a:r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D 5 3 2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9</a:t>
                      </a:r>
                      <a:r>
                        <a:rPr lang="fr-FR" sz="2400" b="1" baseline="0" dirty="0" smtClean="0"/>
                        <a:t> 6 4 3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A 8 4 3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V 8 4 3</a:t>
                      </a:r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V 2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V</a:t>
                      </a:r>
                      <a:r>
                        <a:rPr lang="fr-FR" sz="2400" b="1" baseline="0" dirty="0" smtClean="0"/>
                        <a:t> 3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V 8 6 3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V 4 2</a:t>
                      </a:r>
                      <a:endParaRPr lang="fr-FR" sz="24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1" name="Image 10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5736" y="3717032"/>
            <a:ext cx="432048" cy="432048"/>
          </a:xfrm>
          <a:prstGeom prst="rect">
            <a:avLst/>
          </a:prstGeom>
        </p:spPr>
      </p:pic>
      <p:pic>
        <p:nvPicPr>
          <p:cNvPr id="12" name="Image 11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95736" y="3068960"/>
            <a:ext cx="432048" cy="432048"/>
          </a:xfrm>
          <a:prstGeom prst="rect">
            <a:avLst/>
          </a:prstGeom>
        </p:spPr>
      </p:pic>
      <p:pic>
        <p:nvPicPr>
          <p:cNvPr id="13" name="Image 12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95736" y="2348880"/>
            <a:ext cx="432048" cy="432048"/>
          </a:xfrm>
          <a:prstGeom prst="rect">
            <a:avLst/>
          </a:prstGeom>
        </p:spPr>
      </p:pic>
      <p:pic>
        <p:nvPicPr>
          <p:cNvPr id="14" name="Image 13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195736" y="4293096"/>
            <a:ext cx="432048" cy="432048"/>
          </a:xfrm>
          <a:prstGeom prst="rect">
            <a:avLst/>
          </a:prstGeom>
        </p:spPr>
      </p:pic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2627784" y="5013176"/>
          <a:ext cx="1296144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25H</a:t>
                      </a:r>
                    </a:p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27H</a:t>
                      </a:r>
                    </a:p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3SA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4283968" y="5013176"/>
          <a:ext cx="1152128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20H</a:t>
                      </a:r>
                    </a:p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22H</a:t>
                      </a:r>
                    </a:p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Passe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5796136" y="5013176"/>
          <a:ext cx="1296144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25H</a:t>
                      </a:r>
                    </a:p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27H</a:t>
                      </a:r>
                    </a:p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3SA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" name="Tableau 17"/>
          <p:cNvGraphicFramePr>
            <a:graphicFrameLocks noGrp="1"/>
          </p:cNvGraphicFramePr>
          <p:nvPr/>
        </p:nvGraphicFramePr>
        <p:xfrm>
          <a:off x="7380312" y="5013176"/>
          <a:ext cx="1368152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22H</a:t>
                      </a:r>
                    </a:p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24H</a:t>
                      </a:r>
                    </a:p>
                    <a:p>
                      <a:pPr algn="ctr"/>
                      <a:r>
                        <a:rPr lang="fr-FR" sz="2800" dirty="0" smtClean="0">
                          <a:solidFill>
                            <a:srgbClr val="FF0000"/>
                          </a:solidFill>
                        </a:rPr>
                        <a:t>Passe</a:t>
                      </a:r>
                      <a:endParaRPr lang="fr-FR" sz="28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9" name="ZoneTexte 1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6"/>
              </a:rPr>
              <a:t>Chapitre 2 - Leçon 5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21" name="ZoneTexte 20"/>
          <p:cNvSpPr txBox="1"/>
          <p:nvPr/>
        </p:nvSpPr>
        <p:spPr>
          <a:xfrm>
            <a:off x="1475656" y="1052736"/>
            <a:ext cx="7200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Exercice 4 : Réponse sur 1SA</a:t>
            </a:r>
            <a:endParaRPr lang="fr-FR" sz="4400" dirty="0"/>
          </a:p>
        </p:txBody>
      </p:sp>
      <p:graphicFrame>
        <p:nvGraphicFramePr>
          <p:cNvPr id="20" name="Tableau 19"/>
          <p:cNvGraphicFramePr>
            <a:graphicFrameLocks noGrp="1"/>
          </p:cNvGraphicFramePr>
          <p:nvPr/>
        </p:nvGraphicFramePr>
        <p:xfrm>
          <a:off x="323528" y="5013176"/>
          <a:ext cx="1944216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Plancher =</a:t>
                      </a:r>
                    </a:p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Plafond =</a:t>
                      </a:r>
                    </a:p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Réponse =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ZoneTexte 1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2 - Leçon 5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21" name="ZoneTexte 20"/>
          <p:cNvSpPr txBox="1"/>
          <p:nvPr/>
        </p:nvSpPr>
        <p:spPr>
          <a:xfrm>
            <a:off x="1475656" y="1052736"/>
            <a:ext cx="7200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Ouverture de 2SA</a:t>
            </a:r>
            <a:endParaRPr lang="fr-FR" sz="4400" dirty="0"/>
          </a:p>
        </p:txBody>
      </p:sp>
      <p:sp>
        <p:nvSpPr>
          <p:cNvPr id="20" name="ZoneTexte 19"/>
          <p:cNvSpPr txBox="1"/>
          <p:nvPr/>
        </p:nvSpPr>
        <p:spPr>
          <a:xfrm>
            <a:off x="1763688" y="2060848"/>
            <a:ext cx="713310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b="1" dirty="0" smtClean="0"/>
              <a:t>J’ai une main régulière</a:t>
            </a:r>
          </a:p>
          <a:p>
            <a:r>
              <a:rPr lang="fr-FR" sz="3600" b="1" dirty="0" smtClean="0"/>
              <a:t>J’ai au minimum 20H et au maxi 21H</a:t>
            </a:r>
            <a:endParaRPr lang="fr-FR" sz="3600" b="1" dirty="0"/>
          </a:p>
        </p:txBody>
      </p:sp>
      <p:sp>
        <p:nvSpPr>
          <p:cNvPr id="23" name="ZoneTexte 22"/>
          <p:cNvSpPr txBox="1"/>
          <p:nvPr/>
        </p:nvSpPr>
        <p:spPr>
          <a:xfrm>
            <a:off x="2483768" y="4005064"/>
            <a:ext cx="590661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b="1" dirty="0" smtClean="0"/>
              <a:t>Si la répartition est 5 - 3 - 3 - 2</a:t>
            </a:r>
          </a:p>
          <a:p>
            <a:r>
              <a:rPr lang="fr-FR" sz="3600" b="1" dirty="0" smtClean="0"/>
              <a:t>La couleur 5</a:t>
            </a:r>
            <a:r>
              <a:rPr lang="fr-FR" sz="3600" b="1" baseline="30000" dirty="0" smtClean="0"/>
              <a:t>ème</a:t>
            </a:r>
            <a:r>
              <a:rPr lang="fr-FR" sz="3600" b="1" dirty="0" smtClean="0"/>
              <a:t> ne peut être</a:t>
            </a:r>
          </a:p>
          <a:p>
            <a:r>
              <a:rPr lang="fr-FR" sz="3600" b="1" dirty="0" smtClean="0"/>
              <a:t>une majeure.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Tableau 15"/>
          <p:cNvGraphicFramePr>
            <a:graphicFrameLocks noGrp="1"/>
          </p:cNvGraphicFramePr>
          <p:nvPr/>
        </p:nvGraphicFramePr>
        <p:xfrm>
          <a:off x="2051721" y="2420888"/>
          <a:ext cx="6840759" cy="307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79"/>
                <a:gridCol w="1440160"/>
                <a:gridCol w="1440160"/>
                <a:gridCol w="1685642"/>
                <a:gridCol w="1554718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fr-FR" sz="2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fr-FR" sz="2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fr-FR" sz="2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fr-FR" sz="2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A V 10 8 3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R V 8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A D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A 9</a:t>
                      </a:r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R V 2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A D V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R V 10 9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D</a:t>
                      </a:r>
                      <a:r>
                        <a:rPr lang="fr-FR" sz="2400" b="1" baseline="0" dirty="0" smtClean="0"/>
                        <a:t> 10 8</a:t>
                      </a:r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R V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R 10 8 7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A V 2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A</a:t>
                      </a:r>
                      <a:r>
                        <a:rPr lang="fr-FR" sz="2400" b="1" baseline="0" dirty="0" smtClean="0"/>
                        <a:t> D V 6 5</a:t>
                      </a:r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A R 7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A R 4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R V 7 3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A</a:t>
                      </a:r>
                      <a:r>
                        <a:rPr lang="fr-FR" sz="2400" b="1" baseline="0" dirty="0" smtClean="0"/>
                        <a:t> R 3</a:t>
                      </a:r>
                      <a:endParaRPr lang="fr-FR" sz="24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1" name="Image 10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5736" y="4365104"/>
            <a:ext cx="432048" cy="432048"/>
          </a:xfrm>
          <a:prstGeom prst="rect">
            <a:avLst/>
          </a:prstGeom>
        </p:spPr>
      </p:pic>
      <p:pic>
        <p:nvPicPr>
          <p:cNvPr id="12" name="Image 11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95736" y="3717032"/>
            <a:ext cx="432048" cy="432048"/>
          </a:xfrm>
          <a:prstGeom prst="rect">
            <a:avLst/>
          </a:prstGeom>
        </p:spPr>
      </p:pic>
      <p:pic>
        <p:nvPicPr>
          <p:cNvPr id="13" name="Image 12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95736" y="2996952"/>
            <a:ext cx="432048" cy="432048"/>
          </a:xfrm>
          <a:prstGeom prst="rect">
            <a:avLst/>
          </a:prstGeom>
        </p:spPr>
      </p:pic>
      <p:pic>
        <p:nvPicPr>
          <p:cNvPr id="14" name="Image 13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195736" y="4941168"/>
            <a:ext cx="432048" cy="432048"/>
          </a:xfrm>
          <a:prstGeom prst="rect">
            <a:avLst/>
          </a:prstGeom>
        </p:spPr>
      </p:pic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2627784" y="5733256"/>
          <a:ext cx="1296144" cy="94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J’ouvre</a:t>
                      </a:r>
                    </a:p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5 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4283968" y="5733256"/>
          <a:ext cx="1152128" cy="94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2SA</a:t>
                      </a:r>
                    </a:p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21H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5796136" y="5733256"/>
          <a:ext cx="1296144" cy="94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J’ouvre19H 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" name="Tableau 17"/>
          <p:cNvGraphicFramePr>
            <a:graphicFrameLocks noGrp="1"/>
          </p:cNvGraphicFramePr>
          <p:nvPr/>
        </p:nvGraphicFramePr>
        <p:xfrm>
          <a:off x="7380312" y="5733256"/>
          <a:ext cx="1368152" cy="94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2SA</a:t>
                      </a:r>
                    </a:p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20H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9" name="ZoneTexte 1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6"/>
              </a:rPr>
              <a:t>Chapitre 2 - Leçon 5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21" name="ZoneTexte 20"/>
          <p:cNvSpPr txBox="1"/>
          <p:nvPr/>
        </p:nvSpPr>
        <p:spPr>
          <a:xfrm>
            <a:off x="1475656" y="1052736"/>
            <a:ext cx="7200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Exercice 5 : Ouverture de 2SA</a:t>
            </a:r>
            <a:endParaRPr lang="fr-FR" sz="4400" dirty="0"/>
          </a:p>
        </p:txBody>
      </p:sp>
      <p:pic>
        <p:nvPicPr>
          <p:cNvPr id="22" name="Image 21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347864" y="6165304"/>
            <a:ext cx="432048" cy="4320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Tableau 15"/>
          <p:cNvGraphicFramePr>
            <a:graphicFrameLocks noGrp="1"/>
          </p:cNvGraphicFramePr>
          <p:nvPr/>
        </p:nvGraphicFramePr>
        <p:xfrm>
          <a:off x="2051721" y="1772816"/>
          <a:ext cx="6840759" cy="307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79"/>
                <a:gridCol w="1368152"/>
                <a:gridCol w="1512168"/>
                <a:gridCol w="1685642"/>
                <a:gridCol w="1554718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fr-FR" sz="2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fr-FR" sz="2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fr-FR" sz="2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fr-FR" sz="2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D 6 3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V 6 3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7 5 2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7 4 3</a:t>
                      </a:r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R</a:t>
                      </a:r>
                      <a:r>
                        <a:rPr lang="fr-FR" sz="2400" b="1" baseline="0" dirty="0" smtClean="0"/>
                        <a:t> 5 2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9 4 3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8 4 3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6</a:t>
                      </a:r>
                      <a:r>
                        <a:rPr lang="fr-FR" sz="2400" b="1" baseline="0" dirty="0" smtClean="0"/>
                        <a:t> 5 4</a:t>
                      </a:r>
                      <a:r>
                        <a:rPr lang="fr-FR" sz="2400" b="1" dirty="0" smtClean="0"/>
                        <a:t> 2</a:t>
                      </a:r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7 5 4 3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V 10 8 6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R 5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9 8 4</a:t>
                      </a:r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10</a:t>
                      </a:r>
                      <a:r>
                        <a:rPr lang="fr-FR" sz="2400" b="1" baseline="0" dirty="0" smtClean="0"/>
                        <a:t> 8 7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V 5 2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A 7 6 3 2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5 4 2</a:t>
                      </a:r>
                      <a:endParaRPr lang="fr-FR" sz="24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1" name="Image 10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5736" y="3717032"/>
            <a:ext cx="432048" cy="432048"/>
          </a:xfrm>
          <a:prstGeom prst="rect">
            <a:avLst/>
          </a:prstGeom>
        </p:spPr>
      </p:pic>
      <p:pic>
        <p:nvPicPr>
          <p:cNvPr id="12" name="Image 11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95736" y="3068960"/>
            <a:ext cx="432048" cy="432048"/>
          </a:xfrm>
          <a:prstGeom prst="rect">
            <a:avLst/>
          </a:prstGeom>
        </p:spPr>
      </p:pic>
      <p:pic>
        <p:nvPicPr>
          <p:cNvPr id="13" name="Image 12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95736" y="2348880"/>
            <a:ext cx="432048" cy="432048"/>
          </a:xfrm>
          <a:prstGeom prst="rect">
            <a:avLst/>
          </a:prstGeom>
        </p:spPr>
      </p:pic>
      <p:pic>
        <p:nvPicPr>
          <p:cNvPr id="14" name="Image 13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195736" y="4293096"/>
            <a:ext cx="432048" cy="432048"/>
          </a:xfrm>
          <a:prstGeom prst="rect">
            <a:avLst/>
          </a:prstGeom>
        </p:spPr>
      </p:pic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2627784" y="5013176"/>
          <a:ext cx="1296144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25H</a:t>
                      </a:r>
                    </a:p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26H</a:t>
                      </a:r>
                    </a:p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3SA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4283968" y="5013176"/>
          <a:ext cx="1152128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23H</a:t>
                      </a:r>
                    </a:p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24H</a:t>
                      </a:r>
                    </a:p>
                    <a:p>
                      <a:pPr algn="ctr"/>
                      <a:r>
                        <a:rPr lang="fr-FR" sz="2800" dirty="0" smtClean="0">
                          <a:solidFill>
                            <a:srgbClr val="FF0000"/>
                          </a:solidFill>
                        </a:rPr>
                        <a:t>Passe</a:t>
                      </a:r>
                      <a:endParaRPr lang="fr-FR" sz="28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5796136" y="5013176"/>
          <a:ext cx="1296144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27H</a:t>
                      </a:r>
                    </a:p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28H</a:t>
                      </a:r>
                    </a:p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3SA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" name="Tableau 17"/>
          <p:cNvGraphicFramePr>
            <a:graphicFrameLocks noGrp="1"/>
          </p:cNvGraphicFramePr>
          <p:nvPr/>
        </p:nvGraphicFramePr>
        <p:xfrm>
          <a:off x="7380312" y="5013176"/>
          <a:ext cx="1368152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20H</a:t>
                      </a:r>
                    </a:p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21H</a:t>
                      </a:r>
                    </a:p>
                    <a:p>
                      <a:pPr algn="ctr"/>
                      <a:r>
                        <a:rPr lang="fr-FR" sz="2800" dirty="0" smtClean="0">
                          <a:solidFill>
                            <a:srgbClr val="FF0000"/>
                          </a:solidFill>
                        </a:rPr>
                        <a:t>Passe</a:t>
                      </a:r>
                      <a:endParaRPr lang="fr-FR" sz="28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9" name="ZoneTexte 1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6"/>
              </a:rPr>
              <a:t>Chapitre 2 - Leçon 5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21" name="ZoneTexte 20"/>
          <p:cNvSpPr txBox="1"/>
          <p:nvPr/>
        </p:nvSpPr>
        <p:spPr>
          <a:xfrm>
            <a:off x="1475656" y="1052736"/>
            <a:ext cx="7200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Exercice 6 : Réponse sur 2SA</a:t>
            </a:r>
            <a:endParaRPr lang="fr-FR" sz="4400" dirty="0"/>
          </a:p>
        </p:txBody>
      </p:sp>
      <p:graphicFrame>
        <p:nvGraphicFramePr>
          <p:cNvPr id="20" name="Tableau 19"/>
          <p:cNvGraphicFramePr>
            <a:graphicFrameLocks noGrp="1"/>
          </p:cNvGraphicFramePr>
          <p:nvPr/>
        </p:nvGraphicFramePr>
        <p:xfrm>
          <a:off x="323528" y="5013176"/>
          <a:ext cx="1944216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Plancher =</a:t>
                      </a:r>
                    </a:p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Plafond =</a:t>
                      </a:r>
                    </a:p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Réponse =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Sans titre - 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20040"/>
            <a:ext cx="9144000" cy="6217920"/>
          </a:xfrm>
          <a:prstGeom prst="rect">
            <a:avLst/>
          </a:prstGeom>
        </p:spPr>
      </p:pic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323528" y="3717032"/>
          <a:ext cx="2088232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232"/>
              </a:tblGrid>
              <a:tr h="57606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2555776" y="3717032"/>
          <a:ext cx="2088232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232"/>
              </a:tblGrid>
              <a:tr h="57606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4644008" y="3717032"/>
          <a:ext cx="2088232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232"/>
              </a:tblGrid>
              <a:tr h="57606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6804248" y="3717032"/>
          <a:ext cx="1872208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</a:tblGrid>
              <a:tr h="57606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251520" y="5445224"/>
          <a:ext cx="2160240" cy="1008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0"/>
              </a:tblGrid>
              <a:tr h="100811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2483768" y="5445224"/>
          <a:ext cx="2160240" cy="1008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0"/>
              </a:tblGrid>
              <a:tr h="100811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4644008" y="5373216"/>
          <a:ext cx="2088232" cy="1008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232"/>
              </a:tblGrid>
              <a:tr h="100811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6732240" y="5445224"/>
          <a:ext cx="1872208" cy="1008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</a:tblGrid>
              <a:tr h="100811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Sans titre - 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20040"/>
            <a:ext cx="9144000" cy="6217920"/>
          </a:xfrm>
          <a:prstGeom prst="rect">
            <a:avLst/>
          </a:prstGeom>
        </p:spPr>
      </p:pic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4355976" y="1412776"/>
          <a:ext cx="1296144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6372200" y="1412776"/>
          <a:ext cx="1296144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4355976" y="1672992"/>
          <a:ext cx="1296144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6372200" y="1628800"/>
          <a:ext cx="1296144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4355976" y="1889016"/>
          <a:ext cx="1296144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6372200" y="1844824"/>
          <a:ext cx="1296144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6300192" y="2105040"/>
          <a:ext cx="1296144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4283968" y="2825120"/>
          <a:ext cx="1296144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6444208" y="2825120"/>
          <a:ext cx="1296144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4283968" y="3113152"/>
          <a:ext cx="1296144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/>
        </p:nvGraphicFramePr>
        <p:xfrm>
          <a:off x="6444208" y="3140968"/>
          <a:ext cx="1296144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Tableau 13"/>
          <p:cNvGraphicFramePr>
            <a:graphicFrameLocks noGrp="1"/>
          </p:cNvGraphicFramePr>
          <p:nvPr/>
        </p:nvGraphicFramePr>
        <p:xfrm>
          <a:off x="6444208" y="3429000"/>
          <a:ext cx="1296144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4355976" y="4121264"/>
          <a:ext cx="1296144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Tableau 15"/>
          <p:cNvGraphicFramePr>
            <a:graphicFrameLocks noGrp="1"/>
          </p:cNvGraphicFramePr>
          <p:nvPr/>
        </p:nvGraphicFramePr>
        <p:xfrm>
          <a:off x="6372200" y="4077072"/>
          <a:ext cx="1296144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4283968" y="4365104"/>
          <a:ext cx="1296144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" name="Tableau 17"/>
          <p:cNvGraphicFramePr>
            <a:graphicFrameLocks noGrp="1"/>
          </p:cNvGraphicFramePr>
          <p:nvPr/>
        </p:nvGraphicFramePr>
        <p:xfrm>
          <a:off x="6372200" y="4365104"/>
          <a:ext cx="1296144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" name="Tableau 18"/>
          <p:cNvGraphicFramePr>
            <a:graphicFrameLocks noGrp="1"/>
          </p:cNvGraphicFramePr>
          <p:nvPr/>
        </p:nvGraphicFramePr>
        <p:xfrm>
          <a:off x="4283968" y="4625320"/>
          <a:ext cx="1296144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" name="Tableau 19"/>
          <p:cNvGraphicFramePr>
            <a:graphicFrameLocks noGrp="1"/>
          </p:cNvGraphicFramePr>
          <p:nvPr/>
        </p:nvGraphicFramePr>
        <p:xfrm>
          <a:off x="6372200" y="4581128"/>
          <a:ext cx="1296144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1" name="Tableau 20"/>
          <p:cNvGraphicFramePr>
            <a:graphicFrameLocks noGrp="1"/>
          </p:cNvGraphicFramePr>
          <p:nvPr/>
        </p:nvGraphicFramePr>
        <p:xfrm>
          <a:off x="6300192" y="4841344"/>
          <a:ext cx="1296144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" name="Tableau 21"/>
          <p:cNvGraphicFramePr>
            <a:graphicFrameLocks noGrp="1"/>
          </p:cNvGraphicFramePr>
          <p:nvPr/>
        </p:nvGraphicFramePr>
        <p:xfrm>
          <a:off x="4355976" y="5445224"/>
          <a:ext cx="1296144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" name="Tableau 22"/>
          <p:cNvGraphicFramePr>
            <a:graphicFrameLocks noGrp="1"/>
          </p:cNvGraphicFramePr>
          <p:nvPr/>
        </p:nvGraphicFramePr>
        <p:xfrm>
          <a:off x="6300192" y="5445224"/>
          <a:ext cx="1296144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4" name="Tableau 23"/>
          <p:cNvGraphicFramePr>
            <a:graphicFrameLocks noGrp="1"/>
          </p:cNvGraphicFramePr>
          <p:nvPr/>
        </p:nvGraphicFramePr>
        <p:xfrm>
          <a:off x="4355976" y="5705440"/>
          <a:ext cx="1296144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5" name="Tableau 24"/>
          <p:cNvGraphicFramePr>
            <a:graphicFrameLocks noGrp="1"/>
          </p:cNvGraphicFramePr>
          <p:nvPr/>
        </p:nvGraphicFramePr>
        <p:xfrm>
          <a:off x="6300192" y="5705440"/>
          <a:ext cx="1296144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6" name="Tableau 25"/>
          <p:cNvGraphicFramePr>
            <a:graphicFrameLocks noGrp="1"/>
          </p:cNvGraphicFramePr>
          <p:nvPr/>
        </p:nvGraphicFramePr>
        <p:xfrm>
          <a:off x="6228184" y="5949280"/>
          <a:ext cx="1296144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7" name="Tableau 26"/>
          <p:cNvGraphicFramePr>
            <a:graphicFrameLocks noGrp="1"/>
          </p:cNvGraphicFramePr>
          <p:nvPr/>
        </p:nvGraphicFramePr>
        <p:xfrm>
          <a:off x="6156176" y="6209496"/>
          <a:ext cx="1296144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Sans titre - 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20040"/>
            <a:ext cx="9144000" cy="6217920"/>
          </a:xfrm>
          <a:prstGeom prst="rect">
            <a:avLst/>
          </a:prstGeom>
        </p:spPr>
      </p:pic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5076056" y="1700808"/>
          <a:ext cx="1224136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7740352" y="1700808"/>
          <a:ext cx="1224136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5148064" y="2105040"/>
          <a:ext cx="1224136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7740352" y="2060848"/>
          <a:ext cx="1224136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5076056" y="2465080"/>
          <a:ext cx="1224136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7740352" y="2492896"/>
          <a:ext cx="1224136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7740352" y="2825120"/>
          <a:ext cx="1224136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7740352" y="3185160"/>
          <a:ext cx="1224136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5076056" y="4293096"/>
          <a:ext cx="1224136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7884368" y="4293096"/>
          <a:ext cx="1224136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/>
        </p:nvGraphicFramePr>
        <p:xfrm>
          <a:off x="5076056" y="4581128"/>
          <a:ext cx="1224136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Tableau 13"/>
          <p:cNvGraphicFramePr>
            <a:graphicFrameLocks noGrp="1"/>
          </p:cNvGraphicFramePr>
          <p:nvPr/>
        </p:nvGraphicFramePr>
        <p:xfrm>
          <a:off x="7884368" y="4625320"/>
          <a:ext cx="1224136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5076056" y="4913352"/>
          <a:ext cx="1224136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Tableau 15"/>
          <p:cNvGraphicFramePr>
            <a:graphicFrameLocks noGrp="1"/>
          </p:cNvGraphicFramePr>
          <p:nvPr/>
        </p:nvGraphicFramePr>
        <p:xfrm>
          <a:off x="7884368" y="4941168"/>
          <a:ext cx="1224136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7884368" y="5273392"/>
          <a:ext cx="1224136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" name="Tableau 17"/>
          <p:cNvGraphicFramePr>
            <a:graphicFrameLocks noGrp="1"/>
          </p:cNvGraphicFramePr>
          <p:nvPr/>
        </p:nvGraphicFramePr>
        <p:xfrm>
          <a:off x="5004048" y="5229200"/>
          <a:ext cx="1224136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" name="Tableau 18"/>
          <p:cNvGraphicFramePr>
            <a:graphicFrameLocks noGrp="1"/>
          </p:cNvGraphicFramePr>
          <p:nvPr/>
        </p:nvGraphicFramePr>
        <p:xfrm>
          <a:off x="7884368" y="5589240"/>
          <a:ext cx="1224136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" name="Tableau 19"/>
          <p:cNvGraphicFramePr>
            <a:graphicFrameLocks noGrp="1"/>
          </p:cNvGraphicFramePr>
          <p:nvPr/>
        </p:nvGraphicFramePr>
        <p:xfrm>
          <a:off x="5004048" y="5589240"/>
          <a:ext cx="1224136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1" name="Tableau 20"/>
          <p:cNvGraphicFramePr>
            <a:graphicFrameLocks noGrp="1"/>
          </p:cNvGraphicFramePr>
          <p:nvPr/>
        </p:nvGraphicFramePr>
        <p:xfrm>
          <a:off x="7884368" y="5921464"/>
          <a:ext cx="1224136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" name="Tableau 21"/>
          <p:cNvGraphicFramePr>
            <a:graphicFrameLocks noGrp="1"/>
          </p:cNvGraphicFramePr>
          <p:nvPr/>
        </p:nvGraphicFramePr>
        <p:xfrm>
          <a:off x="5004048" y="5949280"/>
          <a:ext cx="1224136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Sans titre - 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20040"/>
            <a:ext cx="9144000" cy="6217920"/>
          </a:xfrm>
          <a:prstGeom prst="rect">
            <a:avLst/>
          </a:prstGeom>
        </p:spPr>
      </p:pic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5148064" y="1844824"/>
          <a:ext cx="1224136" cy="360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</a:tblGrid>
              <a:tr h="360040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7740352" y="1844824"/>
          <a:ext cx="1224136" cy="360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</a:tblGrid>
              <a:tr h="360040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5148064" y="2276872"/>
          <a:ext cx="1224136" cy="360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</a:tblGrid>
              <a:tr h="360040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7740352" y="2276872"/>
          <a:ext cx="1224136" cy="360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</a:tblGrid>
              <a:tr h="360040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5148064" y="2708920"/>
          <a:ext cx="1224136" cy="360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</a:tblGrid>
              <a:tr h="360040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7812360" y="2708920"/>
          <a:ext cx="1224136" cy="360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</a:tblGrid>
              <a:tr h="360040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7812360" y="3212976"/>
          <a:ext cx="1224136" cy="360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</a:tblGrid>
              <a:tr h="360040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5148064" y="3212976"/>
          <a:ext cx="1224136" cy="360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</a:tblGrid>
              <a:tr h="360040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5148064" y="4365104"/>
          <a:ext cx="1224136" cy="360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</a:tblGrid>
              <a:tr h="360040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7812360" y="4365104"/>
          <a:ext cx="1224136" cy="360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</a:tblGrid>
              <a:tr h="360040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/>
        </p:nvGraphicFramePr>
        <p:xfrm>
          <a:off x="7812360" y="4725144"/>
          <a:ext cx="1224136" cy="360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</a:tblGrid>
              <a:tr h="360040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Tableau 13"/>
          <p:cNvGraphicFramePr>
            <a:graphicFrameLocks noGrp="1"/>
          </p:cNvGraphicFramePr>
          <p:nvPr/>
        </p:nvGraphicFramePr>
        <p:xfrm>
          <a:off x="5148064" y="4725144"/>
          <a:ext cx="1224136" cy="360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</a:tblGrid>
              <a:tr h="360040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7812360" y="5085184"/>
          <a:ext cx="1224136" cy="360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</a:tblGrid>
              <a:tr h="360040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Tableau 15"/>
          <p:cNvGraphicFramePr>
            <a:graphicFrameLocks noGrp="1"/>
          </p:cNvGraphicFramePr>
          <p:nvPr/>
        </p:nvGraphicFramePr>
        <p:xfrm>
          <a:off x="5148064" y="5157192"/>
          <a:ext cx="1224136" cy="360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</a:tblGrid>
              <a:tr h="360040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5076056" y="5517232"/>
          <a:ext cx="1224136" cy="360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</a:tblGrid>
              <a:tr h="360040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" name="Tableau 17"/>
          <p:cNvGraphicFramePr>
            <a:graphicFrameLocks noGrp="1"/>
          </p:cNvGraphicFramePr>
          <p:nvPr/>
        </p:nvGraphicFramePr>
        <p:xfrm>
          <a:off x="7812360" y="5517232"/>
          <a:ext cx="1224136" cy="360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</a:tblGrid>
              <a:tr h="360040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" name="Tableau 18"/>
          <p:cNvGraphicFramePr>
            <a:graphicFrameLocks noGrp="1"/>
          </p:cNvGraphicFramePr>
          <p:nvPr/>
        </p:nvGraphicFramePr>
        <p:xfrm>
          <a:off x="5076056" y="5877272"/>
          <a:ext cx="1224136" cy="360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</a:tblGrid>
              <a:tr h="360040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" name="Tableau 19"/>
          <p:cNvGraphicFramePr>
            <a:graphicFrameLocks noGrp="1"/>
          </p:cNvGraphicFramePr>
          <p:nvPr/>
        </p:nvGraphicFramePr>
        <p:xfrm>
          <a:off x="7812360" y="5877272"/>
          <a:ext cx="1224136" cy="360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</a:tblGrid>
              <a:tr h="360040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2 - Leçon 5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1475656" y="1340768"/>
            <a:ext cx="7200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Les ouvertures de 1SA et 2SA</a:t>
            </a:r>
            <a:endParaRPr lang="fr-FR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ZoneTexte 1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2 - Leçon 5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21" name="ZoneTexte 20"/>
          <p:cNvSpPr txBox="1"/>
          <p:nvPr/>
        </p:nvSpPr>
        <p:spPr>
          <a:xfrm>
            <a:off x="1475656" y="1052736"/>
            <a:ext cx="7200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Les ouvertures de 1SA et 2SA</a:t>
            </a:r>
            <a:endParaRPr lang="fr-FR" sz="4400" dirty="0"/>
          </a:p>
        </p:txBody>
      </p:sp>
      <p:sp>
        <p:nvSpPr>
          <p:cNvPr id="22" name="ZoneTexte 21"/>
          <p:cNvSpPr txBox="1"/>
          <p:nvPr/>
        </p:nvSpPr>
        <p:spPr>
          <a:xfrm>
            <a:off x="1628056" y="1939479"/>
            <a:ext cx="7200800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Mains régulières ?</a:t>
            </a:r>
          </a:p>
          <a:p>
            <a:pPr algn="ctr"/>
            <a:endParaRPr lang="fr-FR" sz="4400" b="1" dirty="0" smtClean="0"/>
          </a:p>
          <a:p>
            <a:pPr algn="ctr"/>
            <a:r>
              <a:rPr lang="fr-FR" sz="6000" b="1" dirty="0" smtClean="0"/>
              <a:t>4 - 3 - 3 - 3</a:t>
            </a:r>
          </a:p>
          <a:p>
            <a:pPr algn="ctr"/>
            <a:r>
              <a:rPr lang="fr-FR" sz="6000" b="1" dirty="0" smtClean="0"/>
              <a:t>4 - 4 - 3 - 2</a:t>
            </a:r>
          </a:p>
          <a:p>
            <a:pPr algn="ctr"/>
            <a:r>
              <a:rPr lang="fr-FR" sz="6000" b="1" dirty="0" smtClean="0"/>
              <a:t>5 - 3 - 3 - 2</a:t>
            </a:r>
            <a:endParaRPr lang="fr-FR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Tableau 15"/>
          <p:cNvGraphicFramePr>
            <a:graphicFrameLocks noGrp="1"/>
          </p:cNvGraphicFramePr>
          <p:nvPr/>
        </p:nvGraphicFramePr>
        <p:xfrm>
          <a:off x="2555776" y="2420888"/>
          <a:ext cx="6336704" cy="307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/>
                <a:gridCol w="1224136"/>
                <a:gridCol w="1224136"/>
                <a:gridCol w="1656184"/>
                <a:gridCol w="1440160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A R V 2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A 8 7 5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A D V  9 8 7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D 9 6</a:t>
                      </a:r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R D 5 2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R 4 2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R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A D V 8 5</a:t>
                      </a:r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8 7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D 4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5 2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V</a:t>
                      </a:r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A 5 2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V 8 5 3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A R V 9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R 10 6 5</a:t>
                      </a:r>
                      <a:endParaRPr lang="fr-FR" sz="24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1" name="Image 10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99792" y="4365104"/>
            <a:ext cx="432048" cy="432048"/>
          </a:xfrm>
          <a:prstGeom prst="rect">
            <a:avLst/>
          </a:prstGeom>
        </p:spPr>
      </p:pic>
      <p:pic>
        <p:nvPicPr>
          <p:cNvPr id="12" name="Image 11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99792" y="3717032"/>
            <a:ext cx="432048" cy="432048"/>
          </a:xfrm>
          <a:prstGeom prst="rect">
            <a:avLst/>
          </a:prstGeom>
        </p:spPr>
      </p:pic>
      <p:pic>
        <p:nvPicPr>
          <p:cNvPr id="13" name="Image 12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699792" y="2996952"/>
            <a:ext cx="432048" cy="432048"/>
          </a:xfrm>
          <a:prstGeom prst="rect">
            <a:avLst/>
          </a:prstGeom>
        </p:spPr>
      </p:pic>
      <p:pic>
        <p:nvPicPr>
          <p:cNvPr id="14" name="Image 13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699792" y="4941168"/>
            <a:ext cx="432048" cy="432048"/>
          </a:xfrm>
          <a:prstGeom prst="rect">
            <a:avLst/>
          </a:prstGeom>
        </p:spPr>
      </p:pic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3275856" y="5733256"/>
          <a:ext cx="1080120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>
                          <a:solidFill>
                            <a:schemeClr val="tx1"/>
                          </a:solidFill>
                        </a:rPr>
                        <a:t>Oui</a:t>
                      </a:r>
                      <a:endParaRPr lang="fr-FR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4572000" y="5733256"/>
          <a:ext cx="1152128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>
                          <a:solidFill>
                            <a:schemeClr val="tx1"/>
                          </a:solidFill>
                        </a:rPr>
                        <a:t>Oui</a:t>
                      </a:r>
                      <a:endParaRPr lang="fr-FR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6012160" y="5733256"/>
          <a:ext cx="1152128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>
                          <a:solidFill>
                            <a:schemeClr val="tx1"/>
                          </a:solidFill>
                        </a:rPr>
                        <a:t>Non</a:t>
                      </a:r>
                      <a:endParaRPr lang="fr-FR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" name="Tableau 17"/>
          <p:cNvGraphicFramePr>
            <a:graphicFrameLocks noGrp="1"/>
          </p:cNvGraphicFramePr>
          <p:nvPr/>
        </p:nvGraphicFramePr>
        <p:xfrm>
          <a:off x="7596336" y="5733256"/>
          <a:ext cx="1152128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>
                          <a:solidFill>
                            <a:schemeClr val="tx1"/>
                          </a:solidFill>
                        </a:rPr>
                        <a:t>Non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9" name="ZoneTexte 1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6"/>
              </a:rPr>
              <a:t>Chapitre 2 - Leçon 5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21" name="ZoneTexte 20"/>
          <p:cNvSpPr txBox="1"/>
          <p:nvPr/>
        </p:nvSpPr>
        <p:spPr>
          <a:xfrm>
            <a:off x="1475656" y="1052736"/>
            <a:ext cx="7200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Les ouvertures de 1SA et 2SA</a:t>
            </a:r>
            <a:endParaRPr lang="fr-FR" sz="4400" dirty="0"/>
          </a:p>
        </p:txBody>
      </p:sp>
      <p:sp>
        <p:nvSpPr>
          <p:cNvPr id="22" name="ZoneTexte 21"/>
          <p:cNvSpPr txBox="1"/>
          <p:nvPr/>
        </p:nvSpPr>
        <p:spPr>
          <a:xfrm>
            <a:off x="1628056" y="1651447"/>
            <a:ext cx="7200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Mains régulières ?</a:t>
            </a:r>
            <a:endParaRPr lang="fr-FR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Tableau 15"/>
          <p:cNvGraphicFramePr>
            <a:graphicFrameLocks noGrp="1"/>
          </p:cNvGraphicFramePr>
          <p:nvPr/>
        </p:nvGraphicFramePr>
        <p:xfrm>
          <a:off x="2051721" y="2420888"/>
          <a:ext cx="6840759" cy="307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79"/>
                <a:gridCol w="1368152"/>
                <a:gridCol w="1512168"/>
                <a:gridCol w="1685642"/>
                <a:gridCol w="1554718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A 4 3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7 4 3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A 9 6 3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R 10 8 5 4</a:t>
                      </a:r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R 9 6 3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A 9 7 6 3 2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7 4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D 7 3</a:t>
                      </a:r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A D V 7 4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R D V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A D V 3 2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A 6 2</a:t>
                      </a:r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7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9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6 5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R 7</a:t>
                      </a:r>
                      <a:endParaRPr lang="fr-FR" sz="24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1" name="Image 10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5736" y="4365104"/>
            <a:ext cx="432048" cy="432048"/>
          </a:xfrm>
          <a:prstGeom prst="rect">
            <a:avLst/>
          </a:prstGeom>
        </p:spPr>
      </p:pic>
      <p:pic>
        <p:nvPicPr>
          <p:cNvPr id="12" name="Image 11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95736" y="3717032"/>
            <a:ext cx="432048" cy="432048"/>
          </a:xfrm>
          <a:prstGeom prst="rect">
            <a:avLst/>
          </a:prstGeom>
        </p:spPr>
      </p:pic>
      <p:pic>
        <p:nvPicPr>
          <p:cNvPr id="13" name="Image 12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95736" y="2996952"/>
            <a:ext cx="432048" cy="432048"/>
          </a:xfrm>
          <a:prstGeom prst="rect">
            <a:avLst/>
          </a:prstGeom>
        </p:spPr>
      </p:pic>
      <p:pic>
        <p:nvPicPr>
          <p:cNvPr id="14" name="Image 13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195736" y="4941168"/>
            <a:ext cx="432048" cy="432048"/>
          </a:xfrm>
          <a:prstGeom prst="rect">
            <a:avLst/>
          </a:prstGeom>
        </p:spPr>
      </p:pic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2843808" y="5733256"/>
          <a:ext cx="1080120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>
                          <a:solidFill>
                            <a:schemeClr val="tx1"/>
                          </a:solidFill>
                        </a:rPr>
                        <a:t>Non</a:t>
                      </a:r>
                      <a:endParaRPr lang="fr-FR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4283968" y="5733256"/>
          <a:ext cx="1152128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>
                          <a:solidFill>
                            <a:schemeClr val="tx1"/>
                          </a:solidFill>
                        </a:rPr>
                        <a:t>Non</a:t>
                      </a:r>
                      <a:endParaRPr lang="fr-FR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5940152" y="5733256"/>
          <a:ext cx="1152128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>
                          <a:solidFill>
                            <a:schemeClr val="tx1"/>
                          </a:solidFill>
                        </a:rPr>
                        <a:t>Non</a:t>
                      </a:r>
                      <a:endParaRPr lang="fr-FR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" name="Tableau 17"/>
          <p:cNvGraphicFramePr>
            <a:graphicFrameLocks noGrp="1"/>
          </p:cNvGraphicFramePr>
          <p:nvPr/>
        </p:nvGraphicFramePr>
        <p:xfrm>
          <a:off x="7596336" y="5733256"/>
          <a:ext cx="1152128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>
                          <a:solidFill>
                            <a:schemeClr val="tx1"/>
                          </a:solidFill>
                        </a:rPr>
                        <a:t>Oui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9" name="ZoneTexte 1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6"/>
              </a:rPr>
              <a:t>Chapitre 2 - Leçon 5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21" name="ZoneTexte 20"/>
          <p:cNvSpPr txBox="1"/>
          <p:nvPr/>
        </p:nvSpPr>
        <p:spPr>
          <a:xfrm>
            <a:off x="1475656" y="1052736"/>
            <a:ext cx="7200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Les ouvertures de 1SA et 2SA</a:t>
            </a:r>
            <a:endParaRPr lang="fr-FR" sz="4400" dirty="0"/>
          </a:p>
        </p:txBody>
      </p:sp>
      <p:sp>
        <p:nvSpPr>
          <p:cNvPr id="22" name="ZoneTexte 21"/>
          <p:cNvSpPr txBox="1"/>
          <p:nvPr/>
        </p:nvSpPr>
        <p:spPr>
          <a:xfrm>
            <a:off x="1628056" y="1651447"/>
            <a:ext cx="7200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Mains régulières ?</a:t>
            </a:r>
            <a:endParaRPr lang="fr-FR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313</TotalTime>
  <Words>789</Words>
  <Application>Microsoft Office PowerPoint</Application>
  <PresentationFormat>Affichage à l'écran (4:3)</PresentationFormat>
  <Paragraphs>287</Paragraphs>
  <Slides>18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19" baseType="lpstr">
      <vt:lpstr>Oriel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Gilles</dc:creator>
  <cp:lastModifiedBy>Gilles</cp:lastModifiedBy>
  <cp:revision>53</cp:revision>
  <dcterms:created xsi:type="dcterms:W3CDTF">2019-10-05T07:23:17Z</dcterms:created>
  <dcterms:modified xsi:type="dcterms:W3CDTF">2019-11-08T15:20:26Z</dcterms:modified>
</cp:coreProperties>
</file>