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76" r:id="rId3"/>
    <p:sldId id="277" r:id="rId4"/>
    <p:sldId id="278" r:id="rId5"/>
    <p:sldId id="279" r:id="rId6"/>
    <p:sldId id="280" r:id="rId7"/>
    <p:sldId id="281" r:id="rId8"/>
    <p:sldId id="265" r:id="rId9"/>
    <p:sldId id="282" r:id="rId10"/>
    <p:sldId id="266" r:id="rId11"/>
    <p:sldId id="267" r:id="rId12"/>
    <p:sldId id="283" r:id="rId13"/>
    <p:sldId id="284" r:id="rId14"/>
    <p:sldId id="285" r:id="rId15"/>
    <p:sldId id="287" r:id="rId16"/>
    <p:sldId id="286" r:id="rId17"/>
    <p:sldId id="268" r:id="rId18"/>
    <p:sldId id="288" r:id="rId19"/>
    <p:sldId id="289" r:id="rId20"/>
    <p:sldId id="290" r:id="rId21"/>
    <p:sldId id="291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D8E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1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C003-0163-4A7E-8240-05FA3BAC0BA3}" type="datetimeFigureOut">
              <a:rPr lang="fr-FR" smtClean="0"/>
              <a:pPr/>
              <a:t>14/11/2019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C003-0163-4A7E-8240-05FA3BAC0BA3}" type="datetimeFigureOut">
              <a:rPr lang="fr-FR" smtClean="0"/>
              <a:pPr/>
              <a:t>14/11/2019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C003-0163-4A7E-8240-05FA3BAC0BA3}" type="datetimeFigureOut">
              <a:rPr lang="fr-FR" smtClean="0"/>
              <a:pPr/>
              <a:t>14/11/2019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C003-0163-4A7E-8240-05FA3BAC0BA3}" type="datetimeFigureOut">
              <a:rPr lang="fr-FR" smtClean="0"/>
              <a:pPr/>
              <a:t>14/11/2019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C003-0163-4A7E-8240-05FA3BAC0BA3}" type="datetimeFigureOut">
              <a:rPr lang="fr-FR" smtClean="0"/>
              <a:pPr/>
              <a:t>14/11/2019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C003-0163-4A7E-8240-05FA3BAC0BA3}" type="datetimeFigureOut">
              <a:rPr lang="fr-FR" smtClean="0"/>
              <a:pPr/>
              <a:t>14/11/2019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C003-0163-4A7E-8240-05FA3BAC0BA3}" type="datetimeFigureOut">
              <a:rPr lang="fr-FR" smtClean="0"/>
              <a:pPr/>
              <a:t>14/11/2019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C003-0163-4A7E-8240-05FA3BAC0BA3}" type="datetimeFigureOut">
              <a:rPr lang="fr-FR" smtClean="0"/>
              <a:pPr/>
              <a:t>14/11/2019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C003-0163-4A7E-8240-05FA3BAC0BA3}" type="datetimeFigureOut">
              <a:rPr lang="fr-FR" smtClean="0"/>
              <a:pPr/>
              <a:t>14/11/2019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C003-0163-4A7E-8240-05FA3BAC0BA3}" type="datetimeFigureOut">
              <a:rPr lang="fr-FR" smtClean="0"/>
              <a:pPr/>
              <a:t>14/11/2019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C003-0163-4A7E-8240-05FA3BAC0BA3}" type="datetimeFigureOut">
              <a:rPr lang="fr-FR" smtClean="0"/>
              <a:pPr/>
              <a:t>14/11/2019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DC003-0163-4A7E-8240-05FA3BAC0BA3}" type="datetimeFigureOut">
              <a:rPr lang="fr-FR" smtClean="0"/>
              <a:pPr/>
              <a:t>14/11/2019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1.jpeg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5 - Leçon 16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107504" y="2731567"/>
            <a:ext cx="87849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Correction exercices de la leçon 15 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467544" y="1606208"/>
          <a:ext cx="8424936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/>
              </a:tblGrid>
              <a:tr h="1167904">
                <a:tc>
                  <a:txBody>
                    <a:bodyPr/>
                    <a:lstStyle/>
                    <a:p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L'atout est une couleur choisie par le camp du déclarant.</a:t>
                      </a:r>
                    </a:p>
                    <a:p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Elle possède un pouvoir particulier : celui de remporter la levée quand elle est fournie si on ne possède plus de cartes dans la couleur demandée.</a:t>
                      </a:r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467544" y="4925392"/>
          <a:ext cx="8424936" cy="1167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/>
              </a:tblGrid>
              <a:tr h="1167904">
                <a:tc>
                  <a:txBody>
                    <a:bodyPr/>
                    <a:lstStyle/>
                    <a:p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Couper, c’est fournir un atout quand l’adversaire demande une couleur que l’on ne possède pas.</a:t>
                      </a:r>
                      <a:endParaRPr lang="fr-F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5 - Leçon 16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395536" y="1586488"/>
          <a:ext cx="842493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/>
              </a:tblGrid>
              <a:tr h="1167904">
                <a:tc>
                  <a:txBody>
                    <a:bodyPr/>
                    <a:lstStyle/>
                    <a:p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Quand l’ouvreur et son partenaire possèdent au moins </a:t>
                      </a:r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9 </a:t>
                      </a:r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cartes à        ou à      , on dit qu’ils ont un fit en mineure.</a:t>
                      </a:r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539552" y="3795856"/>
          <a:ext cx="806489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64896"/>
              </a:tblGrid>
              <a:tr h="1167904">
                <a:tc>
                  <a:txBody>
                    <a:bodyPr/>
                    <a:lstStyle/>
                    <a:p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Dès qu’un joueur sait que son camp a un fit en mineure, il peut choisir cette couleur comme atout.</a:t>
                      </a:r>
                      <a:endParaRPr lang="fr-F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5 - Leçon 16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pic>
        <p:nvPicPr>
          <p:cNvPr id="8" name="Image 7" descr="Carrea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47864" y="2132856"/>
            <a:ext cx="432048" cy="432048"/>
          </a:xfrm>
          <a:prstGeom prst="rect">
            <a:avLst/>
          </a:prstGeom>
        </p:spPr>
      </p:pic>
      <p:pic>
        <p:nvPicPr>
          <p:cNvPr id="9" name="Image 8" descr="Tref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16016" y="2132856"/>
            <a:ext cx="432048" cy="4320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467544" y="1484784"/>
          <a:ext cx="8424936" cy="1167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/>
              </a:tblGrid>
              <a:tr h="1167904">
                <a:tc>
                  <a:txBody>
                    <a:bodyPr/>
                    <a:lstStyle/>
                    <a:p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Chaque levée à partir de la 7</a:t>
                      </a:r>
                      <a:r>
                        <a:rPr lang="fr-FR" sz="3200" b="1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 rapporte 20 points si le contrat est réussi.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5 - Leçon 16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LES POINTS DE LEVEES</a:t>
            </a:r>
            <a:endParaRPr lang="fr-FR" sz="3600" dirty="0"/>
          </a:p>
        </p:txBody>
      </p:sp>
      <p:sp>
        <p:nvSpPr>
          <p:cNvPr id="7" name="ZoneTexte 6"/>
          <p:cNvSpPr txBox="1"/>
          <p:nvPr/>
        </p:nvSpPr>
        <p:spPr>
          <a:xfrm>
            <a:off x="467544" y="2996952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1       +1 =                                     3      +1 =                                          4      =</a:t>
            </a:r>
            <a:endParaRPr lang="fr-FR" sz="20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1619672" y="2852936"/>
          <a:ext cx="1031776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fr-FR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4692352" y="2852936"/>
          <a:ext cx="1031776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80</a:t>
                      </a:r>
                      <a:endParaRPr lang="fr-FR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7860704" y="2852936"/>
          <a:ext cx="1031776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80</a:t>
                      </a:r>
                      <a:endParaRPr lang="fr-FR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14" name="ZoneTexte 13"/>
          <p:cNvSpPr txBox="1"/>
          <p:nvPr/>
        </p:nvSpPr>
        <p:spPr>
          <a:xfrm>
            <a:off x="619944" y="3356992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LES PRIMES</a:t>
            </a:r>
            <a:endParaRPr lang="fr-FR" sz="3600" dirty="0"/>
          </a:p>
        </p:txBody>
      </p:sp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539552" y="3933056"/>
          <a:ext cx="842493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/>
              </a:tblGrid>
              <a:tr h="1167904">
                <a:tc>
                  <a:txBody>
                    <a:bodyPr/>
                    <a:lstStyle/>
                    <a:p>
                      <a:r>
                        <a:rPr lang="fr-FR" sz="3200" b="1" dirty="0" smtClean="0">
                          <a:solidFill>
                            <a:srgbClr val="FF0000"/>
                          </a:solidFill>
                        </a:rPr>
                        <a:t>Contrat partiel : </a:t>
                      </a:r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c’est un contrat qui, s’il est réussi, rapporte moins de 100 points de levées. La prime est de 50 points.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539552" y="5589240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1       + 2 =                                  2       =                                           1      + 1 =</a:t>
            </a:r>
            <a:endParaRPr lang="fr-FR" sz="20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539552" y="6269250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3       =                                        2      + 1 =                                      3      + 2 =</a:t>
            </a:r>
            <a:endParaRPr lang="fr-FR" sz="2000" b="1" dirty="0"/>
          </a:p>
        </p:txBody>
      </p:sp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1956048" y="5517232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110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1979712" y="6165304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110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Tableau 28"/>
          <p:cNvGraphicFramePr>
            <a:graphicFrameLocks noGrp="1"/>
          </p:cNvGraphicFramePr>
          <p:nvPr/>
        </p:nvGraphicFramePr>
        <p:xfrm>
          <a:off x="5076056" y="5517232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90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Tableau 29"/>
          <p:cNvGraphicFramePr>
            <a:graphicFrameLocks noGrp="1"/>
          </p:cNvGraphicFramePr>
          <p:nvPr/>
        </p:nvGraphicFramePr>
        <p:xfrm>
          <a:off x="5099720" y="6165304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110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Tableau 30"/>
          <p:cNvGraphicFramePr>
            <a:graphicFrameLocks noGrp="1"/>
          </p:cNvGraphicFramePr>
          <p:nvPr/>
        </p:nvGraphicFramePr>
        <p:xfrm>
          <a:off x="7909048" y="5517232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90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Tableau 31"/>
          <p:cNvGraphicFramePr>
            <a:graphicFrameLocks noGrp="1"/>
          </p:cNvGraphicFramePr>
          <p:nvPr/>
        </p:nvGraphicFramePr>
        <p:xfrm>
          <a:off x="7932712" y="6165304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150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79912" y="3068960"/>
            <a:ext cx="288032" cy="288032"/>
          </a:xfrm>
          <a:prstGeom prst="rect">
            <a:avLst/>
          </a:prstGeom>
        </p:spPr>
      </p:pic>
      <p:pic>
        <p:nvPicPr>
          <p:cNvPr id="34" name="Image 33" descr="Tref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5576" y="3068960"/>
            <a:ext cx="288032" cy="288032"/>
          </a:xfrm>
          <a:prstGeom prst="rect">
            <a:avLst/>
          </a:prstGeom>
        </p:spPr>
      </p:pic>
      <p:pic>
        <p:nvPicPr>
          <p:cNvPr id="35" name="Image 34" descr="Tref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92280" y="3068960"/>
            <a:ext cx="288032" cy="288032"/>
          </a:xfrm>
          <a:prstGeom prst="rect">
            <a:avLst/>
          </a:prstGeom>
        </p:spPr>
      </p:pic>
      <p:pic>
        <p:nvPicPr>
          <p:cNvPr id="36" name="Image 35" descr="Carrea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2" y="5661248"/>
            <a:ext cx="288032" cy="288032"/>
          </a:xfrm>
          <a:prstGeom prst="rect">
            <a:avLst/>
          </a:prstGeom>
        </p:spPr>
      </p:pic>
      <p:pic>
        <p:nvPicPr>
          <p:cNvPr id="37" name="Image 36" descr="Tref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79912" y="5661248"/>
            <a:ext cx="288032" cy="288032"/>
          </a:xfrm>
          <a:prstGeom prst="rect">
            <a:avLst/>
          </a:prstGeom>
        </p:spPr>
      </p:pic>
      <p:pic>
        <p:nvPicPr>
          <p:cNvPr id="38" name="Image 37" descr="Tref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76256" y="5661248"/>
            <a:ext cx="288032" cy="288032"/>
          </a:xfrm>
          <a:prstGeom prst="rect">
            <a:avLst/>
          </a:prstGeom>
        </p:spPr>
      </p:pic>
      <p:pic>
        <p:nvPicPr>
          <p:cNvPr id="39" name="Image 38" descr="Tref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7584" y="6309320"/>
            <a:ext cx="288032" cy="288032"/>
          </a:xfrm>
          <a:prstGeom prst="rect">
            <a:avLst/>
          </a:prstGeom>
        </p:spPr>
      </p:pic>
      <p:pic>
        <p:nvPicPr>
          <p:cNvPr id="40" name="Image 39" descr="Carrea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07904" y="6309320"/>
            <a:ext cx="288032" cy="288032"/>
          </a:xfrm>
          <a:prstGeom prst="rect">
            <a:avLst/>
          </a:prstGeom>
        </p:spPr>
      </p:pic>
      <p:pic>
        <p:nvPicPr>
          <p:cNvPr id="41" name="Image 40" descr="Carrea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76256" y="6309320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5 - Leçon 16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619944" y="980728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LES PRIMES</a:t>
            </a:r>
            <a:endParaRPr lang="fr-FR" sz="3600" dirty="0"/>
          </a:p>
        </p:txBody>
      </p:sp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539552" y="1628800"/>
          <a:ext cx="842493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/>
              </a:tblGrid>
              <a:tr h="1167904">
                <a:tc>
                  <a:txBody>
                    <a:bodyPr/>
                    <a:lstStyle/>
                    <a:p>
                      <a:r>
                        <a:rPr lang="fr-FR" sz="3200" b="1" dirty="0" smtClean="0">
                          <a:solidFill>
                            <a:srgbClr val="FF0000"/>
                          </a:solidFill>
                        </a:rPr>
                        <a:t>Contrat de manche : </a:t>
                      </a:r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c’est un contrat qui, s’il est réussi, rapporte moins de 100 points de levées. La prime est de 300 points.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539552" y="3284984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5       =                                         5      + 1 =                                     5      + 2 =</a:t>
            </a:r>
            <a:endParaRPr lang="fr-FR" sz="20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539552" y="5549170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6       =                                        6      + 1 =                                      7       =</a:t>
            </a:r>
            <a:endParaRPr lang="fr-FR" sz="2000" b="1" dirty="0"/>
          </a:p>
        </p:txBody>
      </p:sp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1956048" y="3212976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400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1979712" y="5445224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920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Tableau 28"/>
          <p:cNvGraphicFramePr>
            <a:graphicFrameLocks noGrp="1"/>
          </p:cNvGraphicFramePr>
          <p:nvPr/>
        </p:nvGraphicFramePr>
        <p:xfrm>
          <a:off x="5076056" y="3212976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420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Tableau 29"/>
          <p:cNvGraphicFramePr>
            <a:graphicFrameLocks noGrp="1"/>
          </p:cNvGraphicFramePr>
          <p:nvPr/>
        </p:nvGraphicFramePr>
        <p:xfrm>
          <a:off x="5099720" y="5445224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940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Tableau 30"/>
          <p:cNvGraphicFramePr>
            <a:graphicFrameLocks noGrp="1"/>
          </p:cNvGraphicFramePr>
          <p:nvPr/>
        </p:nvGraphicFramePr>
        <p:xfrm>
          <a:off x="7909048" y="3212976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440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Tableau 31"/>
          <p:cNvGraphicFramePr>
            <a:graphicFrameLocks noGrp="1"/>
          </p:cNvGraphicFramePr>
          <p:nvPr/>
        </p:nvGraphicFramePr>
        <p:xfrm>
          <a:off x="7932712" y="5445224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1440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" name="Tableau 33"/>
          <p:cNvGraphicFramePr>
            <a:graphicFrameLocks noGrp="1"/>
          </p:cNvGraphicFramePr>
          <p:nvPr/>
        </p:nvGraphicFramePr>
        <p:xfrm>
          <a:off x="323528" y="3861048"/>
          <a:ext cx="8424936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/>
              </a:tblGrid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fr-FR" sz="3600" b="1" dirty="0" smtClean="0">
                          <a:solidFill>
                            <a:schemeClr val="tx1"/>
                          </a:solidFill>
                        </a:rPr>
                        <a:t>Prime de chelem = 500 points</a:t>
                      </a:r>
                    </a:p>
                    <a:p>
                      <a:pPr algn="ctr"/>
                      <a:r>
                        <a:rPr lang="fr-FR" sz="3600" b="1" dirty="0" smtClean="0">
                          <a:solidFill>
                            <a:schemeClr val="tx1"/>
                          </a:solidFill>
                        </a:rPr>
                        <a:t>Prime de grand chelem = 1000 points</a:t>
                      </a:r>
                      <a:endParaRPr lang="fr-FR" sz="2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" name="Tableau 34"/>
          <p:cNvGraphicFramePr>
            <a:graphicFrameLocks noGrp="1"/>
          </p:cNvGraphicFramePr>
          <p:nvPr/>
        </p:nvGraphicFramePr>
        <p:xfrm>
          <a:off x="1475656" y="6093296"/>
          <a:ext cx="6696744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96744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6        + 1 = (6 x 20) + 20 + 300 + 500 = 940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36" name="Image 35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6237312"/>
            <a:ext cx="288032" cy="288032"/>
          </a:xfrm>
          <a:prstGeom prst="rect">
            <a:avLst/>
          </a:prstGeom>
        </p:spPr>
      </p:pic>
      <p:pic>
        <p:nvPicPr>
          <p:cNvPr id="25" name="Image 24" descr="Carreau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7584" y="3356992"/>
            <a:ext cx="288032" cy="288032"/>
          </a:xfrm>
          <a:prstGeom prst="rect">
            <a:avLst/>
          </a:prstGeom>
        </p:spPr>
      </p:pic>
      <p:pic>
        <p:nvPicPr>
          <p:cNvPr id="26" name="Image 25" descr="Carreau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79912" y="3356992"/>
            <a:ext cx="288032" cy="288032"/>
          </a:xfrm>
          <a:prstGeom prst="rect">
            <a:avLst/>
          </a:prstGeom>
        </p:spPr>
      </p:pic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76256" y="3356992"/>
            <a:ext cx="288032" cy="288032"/>
          </a:xfrm>
          <a:prstGeom prst="rect">
            <a:avLst/>
          </a:prstGeom>
        </p:spPr>
      </p:pic>
      <p:pic>
        <p:nvPicPr>
          <p:cNvPr id="37" name="Image 36" descr="Carreau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7584" y="5589240"/>
            <a:ext cx="288032" cy="288032"/>
          </a:xfrm>
          <a:prstGeom prst="rect">
            <a:avLst/>
          </a:prstGeom>
        </p:spPr>
      </p:pic>
      <p:pic>
        <p:nvPicPr>
          <p:cNvPr id="38" name="Image 37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07904" y="5589240"/>
            <a:ext cx="288032" cy="288032"/>
          </a:xfrm>
          <a:prstGeom prst="rect">
            <a:avLst/>
          </a:prstGeom>
        </p:spPr>
      </p:pic>
      <p:pic>
        <p:nvPicPr>
          <p:cNvPr id="39" name="Image 3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76256" y="5589240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5 - Leçon 16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179512" y="980728"/>
            <a:ext cx="8865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La table des décision pour les contrats en mineure</a:t>
            </a:r>
            <a:endParaRPr lang="fr-FR" sz="3200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755576" y="1556792"/>
          <a:ext cx="7951102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5125"/>
                <a:gridCol w="1015235"/>
                <a:gridCol w="1412984"/>
                <a:gridCol w="1022723"/>
                <a:gridCol w="2275035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Force minimale en points HLD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Nombre de levées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Contrat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Score</a:t>
                      </a:r>
                    </a:p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Type de contrat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4640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37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13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Levées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7      / 7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1440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Grand chelem</a:t>
                      </a:r>
                      <a:endParaRPr lang="fr-FR" dirty="0"/>
                    </a:p>
                  </a:txBody>
                  <a:tcPr/>
                </a:tc>
              </a:tr>
              <a:tr h="4640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33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12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6      / 6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920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Petit chelem</a:t>
                      </a:r>
                      <a:endParaRPr lang="fr-FR" dirty="0"/>
                    </a:p>
                  </a:txBody>
                  <a:tcPr/>
                </a:tc>
              </a:tr>
              <a:tr h="4640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30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11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5      / 5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400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Manche</a:t>
                      </a:r>
                      <a:br>
                        <a:rPr lang="fr-FR" dirty="0" smtClean="0"/>
                      </a:b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Inutile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640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27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10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4      /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130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Manche</a:t>
                      </a:r>
                      <a:endParaRPr lang="fr-FR" dirty="0"/>
                    </a:p>
                  </a:txBody>
                  <a:tcPr/>
                </a:tc>
              </a:tr>
              <a:tr h="4640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25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9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3      /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110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Contrat partiel</a:t>
                      </a:r>
                      <a:br>
                        <a:rPr lang="fr-FR" dirty="0" smtClean="0"/>
                      </a:b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Inutile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640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23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8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2      /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90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Contrat Partiel</a:t>
                      </a:r>
                      <a:br>
                        <a:rPr lang="fr-FR" dirty="0" smtClean="0"/>
                      </a:b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Inutile</a:t>
                      </a:r>
                    </a:p>
                  </a:txBody>
                  <a:tcPr/>
                </a:tc>
              </a:tr>
              <a:tr h="4640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20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7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1      / 1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70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Contrat partiel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2564904"/>
            <a:ext cx="288032" cy="288032"/>
          </a:xfrm>
          <a:prstGeom prst="rect">
            <a:avLst/>
          </a:prstGeom>
        </p:spPr>
      </p:pic>
      <p:pic>
        <p:nvPicPr>
          <p:cNvPr id="21" name="Image 20" descr="Tref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2564904"/>
            <a:ext cx="288032" cy="288032"/>
          </a:xfrm>
          <a:prstGeom prst="rect">
            <a:avLst/>
          </a:prstGeom>
        </p:spPr>
      </p:pic>
      <p:pic>
        <p:nvPicPr>
          <p:cNvPr id="22" name="Image 21" descr="Carrea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3140968"/>
            <a:ext cx="288032" cy="288032"/>
          </a:xfrm>
          <a:prstGeom prst="rect">
            <a:avLst/>
          </a:prstGeom>
        </p:spPr>
      </p:pic>
      <p:pic>
        <p:nvPicPr>
          <p:cNvPr id="23" name="Image 22" descr="Tref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3140968"/>
            <a:ext cx="288032" cy="288032"/>
          </a:xfrm>
          <a:prstGeom prst="rect">
            <a:avLst/>
          </a:prstGeom>
        </p:spPr>
      </p:pic>
      <p:pic>
        <p:nvPicPr>
          <p:cNvPr id="24" name="Image 23" descr="Carrea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3717032"/>
            <a:ext cx="288032" cy="288032"/>
          </a:xfrm>
          <a:prstGeom prst="rect">
            <a:avLst/>
          </a:prstGeom>
        </p:spPr>
      </p:pic>
      <p:pic>
        <p:nvPicPr>
          <p:cNvPr id="25" name="Image 24" descr="Tref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3717032"/>
            <a:ext cx="288032" cy="288032"/>
          </a:xfrm>
          <a:prstGeom prst="rect">
            <a:avLst/>
          </a:prstGeom>
        </p:spPr>
      </p:pic>
      <p:pic>
        <p:nvPicPr>
          <p:cNvPr id="26" name="Image 25" descr="Carrea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4365104"/>
            <a:ext cx="288032" cy="288032"/>
          </a:xfrm>
          <a:prstGeom prst="rect">
            <a:avLst/>
          </a:prstGeom>
        </p:spPr>
      </p:pic>
      <p:pic>
        <p:nvPicPr>
          <p:cNvPr id="27" name="Image 26" descr="Tref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4365104"/>
            <a:ext cx="288032" cy="288032"/>
          </a:xfrm>
          <a:prstGeom prst="rect">
            <a:avLst/>
          </a:prstGeom>
        </p:spPr>
      </p:pic>
      <p:pic>
        <p:nvPicPr>
          <p:cNvPr id="28" name="Image 27" descr="Carrea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4941168"/>
            <a:ext cx="288032" cy="288032"/>
          </a:xfrm>
          <a:prstGeom prst="rect">
            <a:avLst/>
          </a:prstGeom>
        </p:spPr>
      </p:pic>
      <p:pic>
        <p:nvPicPr>
          <p:cNvPr id="29" name="Image 28" descr="Tref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4941168"/>
            <a:ext cx="288032" cy="288032"/>
          </a:xfrm>
          <a:prstGeom prst="rect">
            <a:avLst/>
          </a:prstGeom>
        </p:spPr>
      </p:pic>
      <p:pic>
        <p:nvPicPr>
          <p:cNvPr id="30" name="Image 29" descr="Carrea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5589240"/>
            <a:ext cx="288032" cy="288032"/>
          </a:xfrm>
          <a:prstGeom prst="rect">
            <a:avLst/>
          </a:prstGeom>
        </p:spPr>
      </p:pic>
      <p:pic>
        <p:nvPicPr>
          <p:cNvPr id="31" name="Image 30" descr="Tref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5589240"/>
            <a:ext cx="288032" cy="288032"/>
          </a:xfrm>
          <a:prstGeom prst="rect">
            <a:avLst/>
          </a:prstGeom>
        </p:spPr>
      </p:pic>
      <p:pic>
        <p:nvPicPr>
          <p:cNvPr id="32" name="Image 31" descr="Carrea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6237312"/>
            <a:ext cx="288032" cy="288032"/>
          </a:xfrm>
          <a:prstGeom prst="rect">
            <a:avLst/>
          </a:prstGeom>
        </p:spPr>
      </p:pic>
      <p:pic>
        <p:nvPicPr>
          <p:cNvPr id="33" name="Image 32" descr="Tref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6237312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5 - Leçon 16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179512" y="980728"/>
            <a:ext cx="8865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La table des décision pour les contrats en majeure</a:t>
            </a:r>
            <a:endParaRPr lang="fr-FR" sz="3200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755576" y="1556792"/>
          <a:ext cx="7951102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5125"/>
                <a:gridCol w="1015235"/>
                <a:gridCol w="1412984"/>
                <a:gridCol w="1022723"/>
                <a:gridCol w="2275035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Force minimale en points HLD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Nombre de levées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Contrat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Score</a:t>
                      </a:r>
                    </a:p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Type de contrat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4640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37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13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Levées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7      / 7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1510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Grand chelem</a:t>
                      </a:r>
                      <a:endParaRPr lang="fr-FR" dirty="0"/>
                    </a:p>
                  </a:txBody>
                  <a:tcPr/>
                </a:tc>
              </a:tr>
              <a:tr h="4640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33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12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6      / 6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980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Petit chelem</a:t>
                      </a:r>
                      <a:endParaRPr lang="fr-FR" dirty="0"/>
                    </a:p>
                  </a:txBody>
                  <a:tcPr/>
                </a:tc>
              </a:tr>
              <a:tr h="4640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30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11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5      / 5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450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Manche</a:t>
                      </a:r>
                      <a:br>
                        <a:rPr lang="fr-FR" dirty="0" smtClean="0"/>
                      </a:b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Inutile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640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27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10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4      /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420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Manche</a:t>
                      </a:r>
                      <a:endParaRPr lang="fr-FR" dirty="0"/>
                    </a:p>
                  </a:txBody>
                  <a:tcPr/>
                </a:tc>
              </a:tr>
              <a:tr h="4640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25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9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3      /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140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Contrat partiel</a:t>
                      </a:r>
                      <a:br>
                        <a:rPr lang="fr-FR" dirty="0" smtClean="0"/>
                      </a:b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Inutile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640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23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8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2      /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110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Contrat Partiel</a:t>
                      </a:r>
                      <a:br>
                        <a:rPr lang="fr-FR" dirty="0" smtClean="0"/>
                      </a:b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Inutile</a:t>
                      </a:r>
                    </a:p>
                  </a:txBody>
                  <a:tcPr/>
                </a:tc>
              </a:tr>
              <a:tr h="4640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20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7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1      / 1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80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Contrat partiel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9" name="Image 18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2564904"/>
            <a:ext cx="288032" cy="288032"/>
          </a:xfrm>
          <a:prstGeom prst="rect">
            <a:avLst/>
          </a:prstGeom>
        </p:spPr>
      </p:pic>
      <p:pic>
        <p:nvPicPr>
          <p:cNvPr id="34" name="Image 3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8064" y="2564904"/>
            <a:ext cx="288032" cy="288032"/>
          </a:xfrm>
          <a:prstGeom prst="rect">
            <a:avLst/>
          </a:prstGeom>
        </p:spPr>
      </p:pic>
      <p:pic>
        <p:nvPicPr>
          <p:cNvPr id="44" name="Image 43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3140968"/>
            <a:ext cx="288032" cy="288032"/>
          </a:xfrm>
          <a:prstGeom prst="rect">
            <a:avLst/>
          </a:prstGeom>
        </p:spPr>
      </p:pic>
      <p:pic>
        <p:nvPicPr>
          <p:cNvPr id="45" name="Image 4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8064" y="3140968"/>
            <a:ext cx="288032" cy="288032"/>
          </a:xfrm>
          <a:prstGeom prst="rect">
            <a:avLst/>
          </a:prstGeom>
        </p:spPr>
      </p:pic>
      <p:pic>
        <p:nvPicPr>
          <p:cNvPr id="46" name="Image 4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3717032"/>
            <a:ext cx="288032" cy="288032"/>
          </a:xfrm>
          <a:prstGeom prst="rect">
            <a:avLst/>
          </a:prstGeom>
        </p:spPr>
      </p:pic>
      <p:pic>
        <p:nvPicPr>
          <p:cNvPr id="47" name="Image 4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8064" y="3717032"/>
            <a:ext cx="288032" cy="288032"/>
          </a:xfrm>
          <a:prstGeom prst="rect">
            <a:avLst/>
          </a:prstGeom>
        </p:spPr>
      </p:pic>
      <p:pic>
        <p:nvPicPr>
          <p:cNvPr id="48" name="Image 4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4365104"/>
            <a:ext cx="288032" cy="288032"/>
          </a:xfrm>
          <a:prstGeom prst="rect">
            <a:avLst/>
          </a:prstGeom>
        </p:spPr>
      </p:pic>
      <p:pic>
        <p:nvPicPr>
          <p:cNvPr id="49" name="Image 4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8064" y="4365104"/>
            <a:ext cx="288032" cy="288032"/>
          </a:xfrm>
          <a:prstGeom prst="rect">
            <a:avLst/>
          </a:prstGeom>
        </p:spPr>
      </p:pic>
      <p:pic>
        <p:nvPicPr>
          <p:cNvPr id="50" name="Image 49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4941168"/>
            <a:ext cx="288032" cy="288032"/>
          </a:xfrm>
          <a:prstGeom prst="rect">
            <a:avLst/>
          </a:prstGeom>
        </p:spPr>
      </p:pic>
      <p:pic>
        <p:nvPicPr>
          <p:cNvPr id="51" name="Image 50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8064" y="4941168"/>
            <a:ext cx="288032" cy="288032"/>
          </a:xfrm>
          <a:prstGeom prst="rect">
            <a:avLst/>
          </a:prstGeom>
        </p:spPr>
      </p:pic>
      <p:pic>
        <p:nvPicPr>
          <p:cNvPr id="52" name="Image 51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5589240"/>
            <a:ext cx="288032" cy="288032"/>
          </a:xfrm>
          <a:prstGeom prst="rect">
            <a:avLst/>
          </a:prstGeom>
        </p:spPr>
      </p:pic>
      <p:pic>
        <p:nvPicPr>
          <p:cNvPr id="53" name="Image 5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8064" y="5589240"/>
            <a:ext cx="288032" cy="288032"/>
          </a:xfrm>
          <a:prstGeom prst="rect">
            <a:avLst/>
          </a:prstGeom>
        </p:spPr>
      </p:pic>
      <p:pic>
        <p:nvPicPr>
          <p:cNvPr id="54" name="Image 53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6237312"/>
            <a:ext cx="288032" cy="288032"/>
          </a:xfrm>
          <a:prstGeom prst="rect">
            <a:avLst/>
          </a:prstGeom>
        </p:spPr>
      </p:pic>
      <p:pic>
        <p:nvPicPr>
          <p:cNvPr id="55" name="Image 5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8064" y="6237312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5 - Leçon 16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79512" y="980728"/>
            <a:ext cx="8865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La démarche </a:t>
            </a:r>
            <a:r>
              <a:rPr lang="fr-FR" sz="3200" b="1" smtClean="0"/>
              <a:t>à suivre </a:t>
            </a:r>
            <a:endParaRPr lang="fr-FR" sz="3200" dirty="0"/>
          </a:p>
        </p:txBody>
      </p:sp>
      <p:sp>
        <p:nvSpPr>
          <p:cNvPr id="4" name="Pentagone régulier 3"/>
          <p:cNvSpPr/>
          <p:nvPr/>
        </p:nvSpPr>
        <p:spPr>
          <a:xfrm>
            <a:off x="3851920" y="1700808"/>
            <a:ext cx="1368152" cy="864096"/>
          </a:xfrm>
          <a:prstGeom prst="pentag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25 H ?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2420888"/>
            <a:ext cx="3168352" cy="50405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Fit majeur de 8 cartes ?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24128" y="2492896"/>
            <a:ext cx="3168352" cy="79208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Fit majeur de 8 cartes et  +  ?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691680" y="18448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OUI</a:t>
            </a:r>
            <a:endParaRPr lang="fr-FR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6804248" y="184482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NON</a:t>
            </a:r>
            <a:endParaRPr lang="fr-FR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539552" y="349171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OUI</a:t>
            </a:r>
            <a:endParaRPr lang="fr-FR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5652120" y="349171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OUI</a:t>
            </a:r>
            <a:endParaRPr lang="fr-FR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7956376" y="349171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NON</a:t>
            </a:r>
            <a:endParaRPr lang="fr-FR" b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2915816" y="35010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NON</a:t>
            </a:r>
            <a:endParaRPr lang="fr-FR" b="1" dirty="0"/>
          </a:p>
        </p:txBody>
      </p:sp>
      <p:sp>
        <p:nvSpPr>
          <p:cNvPr id="13" name="Rectangle 12"/>
          <p:cNvSpPr/>
          <p:nvPr/>
        </p:nvSpPr>
        <p:spPr>
          <a:xfrm>
            <a:off x="179512" y="4077072"/>
            <a:ext cx="1440160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27 HLD ?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051720" y="4077072"/>
            <a:ext cx="1440160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3SA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07504" y="492258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OUI</a:t>
            </a:r>
            <a:endParaRPr lang="fr-FR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2267744" y="493187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NON</a:t>
            </a:r>
            <a:endParaRPr lang="fr-FR" b="1" dirty="0"/>
          </a:p>
        </p:txBody>
      </p:sp>
      <p:sp>
        <p:nvSpPr>
          <p:cNvPr id="17" name="Rectangle 16"/>
          <p:cNvSpPr/>
          <p:nvPr/>
        </p:nvSpPr>
        <p:spPr>
          <a:xfrm>
            <a:off x="179512" y="5661248"/>
            <a:ext cx="1512168" cy="86409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 smtClean="0">
                <a:solidFill>
                  <a:schemeClr val="tx1"/>
                </a:solidFill>
              </a:rPr>
              <a:t> 4     et 4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51720" y="5661248"/>
            <a:ext cx="1440160" cy="86409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3SA</a:t>
            </a:r>
            <a:endParaRPr lang="fr-FR" sz="2400" b="1" dirty="0">
              <a:solidFill>
                <a:schemeClr val="tx1"/>
              </a:solidFill>
            </a:endParaRPr>
          </a:p>
        </p:txBody>
      </p:sp>
      <p:pic>
        <p:nvPicPr>
          <p:cNvPr id="19" name="Image 18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5949280"/>
            <a:ext cx="288032" cy="288032"/>
          </a:xfrm>
          <a:prstGeom prst="rect">
            <a:avLst/>
          </a:prstGeom>
        </p:spPr>
      </p:pic>
      <p:pic>
        <p:nvPicPr>
          <p:cNvPr id="20" name="Image 1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5949280"/>
            <a:ext cx="288032" cy="288032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4788024" y="4077072"/>
            <a:ext cx="2088232" cy="10801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2400" b="1" dirty="0" smtClean="0">
              <a:solidFill>
                <a:schemeClr val="tx1"/>
              </a:solidFill>
            </a:endParaRPr>
          </a:p>
          <a:p>
            <a:r>
              <a:rPr lang="fr-FR" sz="2400" b="1" dirty="0" smtClean="0">
                <a:solidFill>
                  <a:schemeClr val="tx1"/>
                </a:solidFill>
              </a:rPr>
              <a:t>Contrat à     /</a:t>
            </a:r>
          </a:p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En fonction de la force</a:t>
            </a:r>
          </a:p>
          <a:p>
            <a:pPr algn="ctr"/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020272" y="4077072"/>
            <a:ext cx="1944216" cy="10801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Fit mineur de 9 cartes</a:t>
            </a:r>
            <a:endParaRPr lang="fr-FR" sz="2400" b="1" dirty="0">
              <a:solidFill>
                <a:schemeClr val="tx1"/>
              </a:solidFill>
            </a:endParaRPr>
          </a:p>
        </p:txBody>
      </p:sp>
      <p:pic>
        <p:nvPicPr>
          <p:cNvPr id="23" name="Image 2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84168" y="4149080"/>
            <a:ext cx="288032" cy="288032"/>
          </a:xfrm>
          <a:prstGeom prst="rect">
            <a:avLst/>
          </a:prstGeom>
        </p:spPr>
      </p:pic>
      <p:pic>
        <p:nvPicPr>
          <p:cNvPr id="24" name="Image 2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16216" y="4149080"/>
            <a:ext cx="288032" cy="288032"/>
          </a:xfrm>
          <a:prstGeom prst="rect">
            <a:avLst/>
          </a:prstGeom>
        </p:spPr>
      </p:pic>
      <p:sp>
        <p:nvSpPr>
          <p:cNvPr id="25" name="ZoneTexte 24"/>
          <p:cNvSpPr txBox="1"/>
          <p:nvPr/>
        </p:nvSpPr>
        <p:spPr>
          <a:xfrm>
            <a:off x="6156176" y="53639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OUI</a:t>
            </a:r>
            <a:endParaRPr lang="fr-FR" b="1" dirty="0"/>
          </a:p>
        </p:txBody>
      </p:sp>
      <p:sp>
        <p:nvSpPr>
          <p:cNvPr id="26" name="ZoneTexte 25"/>
          <p:cNvSpPr txBox="1"/>
          <p:nvPr/>
        </p:nvSpPr>
        <p:spPr>
          <a:xfrm>
            <a:off x="7524328" y="536392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NON</a:t>
            </a:r>
            <a:endParaRPr lang="fr-FR" b="1" dirty="0"/>
          </a:p>
        </p:txBody>
      </p:sp>
      <p:sp>
        <p:nvSpPr>
          <p:cNvPr id="27" name="Rectangle 26"/>
          <p:cNvSpPr/>
          <p:nvPr/>
        </p:nvSpPr>
        <p:spPr>
          <a:xfrm>
            <a:off x="5652120" y="5877272"/>
            <a:ext cx="1512168" cy="86409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fr-FR" sz="2400" b="1" dirty="0" smtClean="0">
                <a:solidFill>
                  <a:schemeClr val="tx1"/>
                </a:solidFill>
              </a:rPr>
              <a:t>  partiel à</a:t>
            </a:r>
          </a:p>
          <a:p>
            <a:r>
              <a:rPr lang="fr-FR" sz="2400" b="1" dirty="0" smtClean="0">
                <a:solidFill>
                  <a:schemeClr val="tx1"/>
                </a:solidFill>
              </a:rPr>
              <a:t>          /</a:t>
            </a:r>
          </a:p>
          <a:p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524328" y="5877272"/>
            <a:ext cx="1440160" cy="86409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Contrat à SA</a:t>
            </a:r>
            <a:endParaRPr lang="fr-FR" sz="2400" b="1" dirty="0">
              <a:solidFill>
                <a:schemeClr val="tx1"/>
              </a:solidFill>
            </a:endParaRPr>
          </a:p>
        </p:txBody>
      </p:sp>
      <p:pic>
        <p:nvPicPr>
          <p:cNvPr id="29" name="Image 28" descr="Carreau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88224" y="6381328"/>
            <a:ext cx="288032" cy="288032"/>
          </a:xfrm>
          <a:prstGeom prst="rect">
            <a:avLst/>
          </a:prstGeom>
        </p:spPr>
      </p:pic>
      <p:pic>
        <p:nvPicPr>
          <p:cNvPr id="30" name="Image 29" descr="Tref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084168" y="6381328"/>
            <a:ext cx="288032" cy="288032"/>
          </a:xfrm>
          <a:prstGeom prst="rect">
            <a:avLst/>
          </a:prstGeom>
        </p:spPr>
      </p:pic>
      <p:cxnSp>
        <p:nvCxnSpPr>
          <p:cNvPr id="32" name="Connecteur droit avec flèche 31"/>
          <p:cNvCxnSpPr>
            <a:stCxn id="4" idx="1"/>
          </p:cNvCxnSpPr>
          <p:nvPr/>
        </p:nvCxnSpPr>
        <p:spPr>
          <a:xfrm flipH="1">
            <a:off x="2339752" y="2030862"/>
            <a:ext cx="1512169" cy="299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stCxn id="4" idx="5"/>
            <a:endCxn id="8" idx="1"/>
          </p:cNvCxnSpPr>
          <p:nvPr/>
        </p:nvCxnSpPr>
        <p:spPr>
          <a:xfrm flipV="1">
            <a:off x="5220071" y="2029490"/>
            <a:ext cx="1584177" cy="13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>
            <a:off x="1115616" y="2924944"/>
            <a:ext cx="0" cy="11521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2771800" y="2924944"/>
            <a:ext cx="0" cy="11521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/>
          <p:nvPr/>
        </p:nvCxnSpPr>
        <p:spPr>
          <a:xfrm>
            <a:off x="683568" y="4581128"/>
            <a:ext cx="0" cy="11521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>
            <a:endCxn id="23" idx="0"/>
          </p:cNvCxnSpPr>
          <p:nvPr/>
        </p:nvCxnSpPr>
        <p:spPr>
          <a:xfrm>
            <a:off x="6228184" y="3284984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/>
          <p:nvPr/>
        </p:nvCxnSpPr>
        <p:spPr>
          <a:xfrm>
            <a:off x="7884368" y="3284984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/>
          <p:nvPr/>
        </p:nvCxnSpPr>
        <p:spPr>
          <a:xfrm>
            <a:off x="8360804" y="5157192"/>
            <a:ext cx="27620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>
            <a:endCxn id="27" idx="0"/>
          </p:cNvCxnSpPr>
          <p:nvPr/>
        </p:nvCxnSpPr>
        <p:spPr>
          <a:xfrm flipH="1">
            <a:off x="6408204" y="5157192"/>
            <a:ext cx="828092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>
            <a:stCxn id="7" idx="2"/>
          </p:cNvCxnSpPr>
          <p:nvPr/>
        </p:nvCxnSpPr>
        <p:spPr>
          <a:xfrm>
            <a:off x="1979712" y="2214156"/>
            <a:ext cx="0" cy="2067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>
            <a:stCxn id="8" idx="2"/>
          </p:cNvCxnSpPr>
          <p:nvPr/>
        </p:nvCxnSpPr>
        <p:spPr>
          <a:xfrm>
            <a:off x="7164288" y="2214156"/>
            <a:ext cx="0" cy="2787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/>
          <p:nvPr/>
        </p:nvCxnSpPr>
        <p:spPr>
          <a:xfrm>
            <a:off x="1403648" y="4581128"/>
            <a:ext cx="1080120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/>
      <p:bldP spid="9" grpId="0"/>
      <p:bldP spid="10" grpId="0"/>
      <p:bldP spid="11" grpId="0"/>
      <p:bldP spid="12" grpId="0"/>
      <p:bldP spid="13" grpId="0" animBg="1"/>
      <p:bldP spid="14" grpId="0" animBg="1"/>
      <p:bldP spid="15" grpId="0"/>
      <p:bldP spid="16" grpId="0"/>
      <p:bldP spid="17" grpId="0" animBg="1"/>
      <p:bldP spid="18" grpId="0" animBg="1"/>
      <p:bldP spid="21" grpId="0" animBg="1"/>
      <p:bldP spid="22" grpId="0" animBg="1"/>
      <p:bldP spid="25" grpId="0"/>
      <p:bldP spid="26" grpId="0"/>
      <p:bldP spid="27" grpId="0" animBg="1"/>
      <p:bldP spid="2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187624" y="1124744"/>
          <a:ext cx="1804500" cy="33181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02250"/>
                <a:gridCol w="902250"/>
              </a:tblGrid>
              <a:tr h="1215377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    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  <a:p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   4</a:t>
                      </a:r>
                    </a:p>
                    <a:p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   4</a:t>
                      </a:r>
                    </a:p>
                    <a:p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 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b="1" dirty="0" smtClean="0"/>
                    </a:p>
                    <a:p>
                      <a:endParaRPr lang="fr-FR" sz="1800" b="1" dirty="0" smtClean="0"/>
                    </a:p>
                    <a:p>
                      <a:r>
                        <a:rPr lang="fr-FR" sz="1800" b="1" dirty="0" smtClean="0"/>
                        <a:t>PH = 9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914003">
                <a:tc gridSpan="2"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182988">
                <a:tc gridSpan="2">
                  <a:txBody>
                    <a:bodyPr/>
                    <a:lstStyle/>
                    <a:p>
                      <a:r>
                        <a:rPr lang="fr-FR" sz="1800" b="1" dirty="0" smtClean="0"/>
                        <a:t>     A V 5 3</a:t>
                      </a:r>
                    </a:p>
                    <a:p>
                      <a:r>
                        <a:rPr lang="fr-FR" sz="1800" b="1" dirty="0" smtClean="0"/>
                        <a:t>     R 6 2</a:t>
                      </a:r>
                    </a:p>
                    <a:p>
                      <a:r>
                        <a:rPr lang="fr-FR" sz="1800" b="1" dirty="0" smtClean="0"/>
                        <a:t>     A 7 4 2</a:t>
                      </a:r>
                    </a:p>
                    <a:p>
                      <a:r>
                        <a:rPr lang="fr-FR" sz="1800" b="1" dirty="0" smtClean="0"/>
                        <a:t>     D 10</a:t>
                      </a:r>
                      <a:endParaRPr lang="fr-FR" sz="18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170080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1412776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1124744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9552" y="1988840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3789040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3501008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3284984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9552" y="4077072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763688" y="2420888"/>
            <a:ext cx="720080" cy="720080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5 - Leçon 16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3199548" y="1124744"/>
          <a:ext cx="1804500" cy="33181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02250"/>
                <a:gridCol w="902250"/>
              </a:tblGrid>
              <a:tr h="1215377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     </a:t>
                      </a:r>
                      <a:r>
                        <a:rPr lang="fr-FR" sz="1800" b="1" dirty="0" smtClean="0"/>
                        <a:t>4</a:t>
                      </a:r>
                      <a:endParaRPr lang="fr-FR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   5</a:t>
                      </a:r>
                    </a:p>
                    <a:p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   3</a:t>
                      </a:r>
                    </a:p>
                    <a:p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   1</a:t>
                      </a:r>
                      <a:endParaRPr lang="fr-FR" sz="1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/>
                        <a:t>PH = 11</a:t>
                      </a:r>
                    </a:p>
                    <a:p>
                      <a:endParaRPr lang="fr-FR" sz="1800" b="1" dirty="0" smtClean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914003">
                <a:tc gridSpan="2"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182988">
                <a:tc gridSpan="2">
                  <a:txBody>
                    <a:bodyPr/>
                    <a:lstStyle/>
                    <a:p>
                      <a:r>
                        <a:rPr lang="fr-FR" sz="1800" b="1" dirty="0" smtClean="0"/>
                        <a:t>     A 5</a:t>
                      </a:r>
                    </a:p>
                    <a:p>
                      <a:r>
                        <a:rPr lang="fr-FR" sz="1800" b="1" dirty="0" smtClean="0"/>
                        <a:t>     10 9 6 3</a:t>
                      </a:r>
                    </a:p>
                    <a:p>
                      <a:r>
                        <a:rPr lang="fr-FR" sz="1800" b="1" dirty="0" smtClean="0"/>
                        <a:t>     A 7 4 3</a:t>
                      </a:r>
                    </a:p>
                    <a:p>
                      <a:r>
                        <a:rPr lang="fr-FR" sz="1800" b="1" dirty="0" smtClean="0"/>
                        <a:t>     A 9 2</a:t>
                      </a:r>
                      <a:endParaRPr lang="fr-FR" sz="18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7" name="Image 46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559588" y="2420888"/>
            <a:ext cx="720080" cy="720080"/>
          </a:xfrm>
          <a:prstGeom prst="rect">
            <a:avLst/>
          </a:prstGeom>
        </p:spPr>
      </p:pic>
      <p:graphicFrame>
        <p:nvGraphicFramePr>
          <p:cNvPr id="48" name="Tableau 47"/>
          <p:cNvGraphicFramePr>
            <a:graphicFrameLocks noGrp="1"/>
          </p:cNvGraphicFramePr>
          <p:nvPr/>
        </p:nvGraphicFramePr>
        <p:xfrm>
          <a:off x="5143764" y="1124744"/>
          <a:ext cx="1804500" cy="33181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02250"/>
                <a:gridCol w="902250"/>
              </a:tblGrid>
              <a:tr h="1215377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     </a:t>
                      </a:r>
                      <a:r>
                        <a:rPr lang="fr-FR" sz="1800" b="1" dirty="0" smtClean="0"/>
                        <a:t>1</a:t>
                      </a:r>
                      <a:endParaRPr lang="fr-FR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   4</a:t>
                      </a:r>
                    </a:p>
                    <a:p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   3</a:t>
                      </a:r>
                    </a:p>
                    <a:p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   5</a:t>
                      </a:r>
                      <a:endParaRPr lang="fr-FR" sz="1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b="1" dirty="0" smtClean="0"/>
                    </a:p>
                    <a:p>
                      <a:endParaRPr lang="fr-FR" sz="1800" b="1" dirty="0" smtClean="0"/>
                    </a:p>
                    <a:p>
                      <a:r>
                        <a:rPr lang="fr-FR" sz="1800" b="1" dirty="0" smtClean="0"/>
                        <a:t>PH = 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914003">
                <a:tc gridSpan="2"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182988">
                <a:tc gridSpan="2">
                  <a:txBody>
                    <a:bodyPr/>
                    <a:lstStyle/>
                    <a:p>
                      <a:r>
                        <a:rPr lang="fr-FR" sz="1800" b="1" dirty="0" smtClean="0"/>
                        <a:t>     A V 4</a:t>
                      </a:r>
                    </a:p>
                    <a:p>
                      <a:r>
                        <a:rPr lang="fr-FR" sz="1800" b="1" dirty="0" smtClean="0"/>
                        <a:t>     3</a:t>
                      </a:r>
                    </a:p>
                    <a:p>
                      <a:r>
                        <a:rPr lang="fr-FR" sz="1800" b="1" dirty="0" smtClean="0"/>
                        <a:t>     A R 10 2</a:t>
                      </a:r>
                    </a:p>
                    <a:p>
                      <a:r>
                        <a:rPr lang="fr-FR" sz="1800" b="1" dirty="0" smtClean="0"/>
                        <a:t>     R D 7 4 2</a:t>
                      </a:r>
                      <a:endParaRPr lang="fr-FR" sz="18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9" name="Image 48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503804" y="2420888"/>
            <a:ext cx="720080" cy="720080"/>
          </a:xfrm>
          <a:prstGeom prst="rect">
            <a:avLst/>
          </a:prstGeom>
        </p:spPr>
      </p:pic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7087980" y="1124744"/>
          <a:ext cx="1804500" cy="33181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02250"/>
                <a:gridCol w="902250"/>
              </a:tblGrid>
              <a:tr h="1215377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     3</a:t>
                      </a:r>
                      <a:endParaRPr lang="fr-FR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   4</a:t>
                      </a:r>
                    </a:p>
                    <a:p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   1</a:t>
                      </a:r>
                    </a:p>
                    <a:p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   5</a:t>
                      </a:r>
                      <a:endParaRPr lang="fr-FR" sz="1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b="1" dirty="0" smtClean="0"/>
                    </a:p>
                    <a:p>
                      <a:endParaRPr lang="fr-FR" sz="1800" b="1" dirty="0" smtClean="0"/>
                    </a:p>
                    <a:p>
                      <a:r>
                        <a:rPr lang="fr-FR" sz="1800" b="1" dirty="0" smtClean="0"/>
                        <a:t>PH = 13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914003">
                <a:tc gridSpan="2"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182988">
                <a:tc gridSpan="2">
                  <a:txBody>
                    <a:bodyPr/>
                    <a:lstStyle/>
                    <a:p>
                      <a:r>
                        <a:rPr lang="fr-FR" sz="1800" b="1" dirty="0" smtClean="0"/>
                        <a:t>     3</a:t>
                      </a:r>
                    </a:p>
                    <a:p>
                      <a:r>
                        <a:rPr lang="fr-FR" sz="1800" b="1" dirty="0" smtClean="0"/>
                        <a:t>     R V 6 2</a:t>
                      </a:r>
                    </a:p>
                    <a:p>
                      <a:r>
                        <a:rPr lang="fr-FR" sz="1800" b="1" dirty="0" smtClean="0"/>
                        <a:t>     A 5 3 2</a:t>
                      </a:r>
                    </a:p>
                    <a:p>
                      <a:r>
                        <a:rPr lang="fr-FR" sz="1800" b="1" dirty="0" smtClean="0"/>
                        <a:t>     A D 4 2</a:t>
                      </a:r>
                      <a:endParaRPr lang="fr-FR" sz="18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1" name="Image 50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448020" y="2420888"/>
            <a:ext cx="720080" cy="720080"/>
          </a:xfrm>
          <a:prstGeom prst="rect">
            <a:avLst/>
          </a:prstGeom>
        </p:spPr>
      </p:pic>
      <p:sp>
        <p:nvSpPr>
          <p:cNvPr id="53" name="ZoneTexte 52"/>
          <p:cNvSpPr txBox="1"/>
          <p:nvPr/>
        </p:nvSpPr>
        <p:spPr>
          <a:xfrm>
            <a:off x="107504" y="4941168"/>
            <a:ext cx="14401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Contrat ?</a:t>
            </a:r>
          </a:p>
          <a:p>
            <a:endParaRPr lang="fr-FR" sz="2000" b="1" dirty="0" smtClean="0"/>
          </a:p>
          <a:p>
            <a:r>
              <a:rPr lang="fr-FR" sz="2000" b="1" dirty="0" smtClean="0"/>
              <a:t>Pourquoi ?</a:t>
            </a:r>
            <a:endParaRPr lang="fr-FR" sz="2000" b="1" dirty="0"/>
          </a:p>
        </p:txBody>
      </p:sp>
      <p:graphicFrame>
        <p:nvGraphicFramePr>
          <p:cNvPr id="54" name="Tableau 53"/>
          <p:cNvGraphicFramePr>
            <a:graphicFrameLocks noGrp="1"/>
          </p:cNvGraphicFramePr>
          <p:nvPr/>
        </p:nvGraphicFramePr>
        <p:xfrm>
          <a:off x="1403648" y="4869160"/>
          <a:ext cx="1008112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1SA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6" name="Tableau 55"/>
          <p:cNvGraphicFramePr>
            <a:graphicFrameLocks noGrp="1"/>
          </p:cNvGraphicFramePr>
          <p:nvPr/>
        </p:nvGraphicFramePr>
        <p:xfrm>
          <a:off x="3563888" y="4869160"/>
          <a:ext cx="1008112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8" name="Tableau 57"/>
          <p:cNvGraphicFramePr>
            <a:graphicFrameLocks noGrp="1"/>
          </p:cNvGraphicFramePr>
          <p:nvPr/>
        </p:nvGraphicFramePr>
        <p:xfrm>
          <a:off x="5580112" y="4869160"/>
          <a:ext cx="1008112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0" name="Tableau 59"/>
          <p:cNvGraphicFramePr>
            <a:graphicFrameLocks noGrp="1"/>
          </p:cNvGraphicFramePr>
          <p:nvPr/>
        </p:nvGraphicFramePr>
        <p:xfrm>
          <a:off x="7452320" y="4869160"/>
          <a:ext cx="1008112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6 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pic>
        <p:nvPicPr>
          <p:cNvPr id="34" name="Image 33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4941168"/>
            <a:ext cx="288032" cy="288032"/>
          </a:xfrm>
          <a:prstGeom prst="rect">
            <a:avLst/>
          </a:prstGeom>
        </p:spPr>
      </p:pic>
      <p:pic>
        <p:nvPicPr>
          <p:cNvPr id="35" name="Image 3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228184" y="4941168"/>
            <a:ext cx="288032" cy="288032"/>
          </a:xfrm>
          <a:prstGeom prst="rect">
            <a:avLst/>
          </a:prstGeom>
        </p:spPr>
      </p:pic>
      <p:pic>
        <p:nvPicPr>
          <p:cNvPr id="36" name="Image 3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28384" y="4941168"/>
            <a:ext cx="288032" cy="288032"/>
          </a:xfrm>
          <a:prstGeom prst="rect">
            <a:avLst/>
          </a:prstGeom>
        </p:spPr>
      </p:pic>
      <p:graphicFrame>
        <p:nvGraphicFramePr>
          <p:cNvPr id="37" name="Tableau 36"/>
          <p:cNvGraphicFramePr>
            <a:graphicFrameLocks noGrp="1"/>
          </p:cNvGraphicFramePr>
          <p:nvPr/>
        </p:nvGraphicFramePr>
        <p:xfrm>
          <a:off x="1403648" y="5517232"/>
          <a:ext cx="1008112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23H 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8" name="Tableau 37"/>
          <p:cNvGraphicFramePr>
            <a:graphicFrameLocks noGrp="1"/>
          </p:cNvGraphicFramePr>
          <p:nvPr/>
        </p:nvGraphicFramePr>
        <p:xfrm>
          <a:off x="3563888" y="5517232"/>
          <a:ext cx="1008112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28HLD 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9" name="Tableau 38"/>
          <p:cNvGraphicFramePr>
            <a:graphicFrameLocks noGrp="1"/>
          </p:cNvGraphicFramePr>
          <p:nvPr/>
        </p:nvGraphicFramePr>
        <p:xfrm>
          <a:off x="5580112" y="5517232"/>
          <a:ext cx="1008112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29HLD 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0" name="Tableau 39"/>
          <p:cNvGraphicFramePr>
            <a:graphicFrameLocks noGrp="1"/>
          </p:cNvGraphicFramePr>
          <p:nvPr/>
        </p:nvGraphicFramePr>
        <p:xfrm>
          <a:off x="7452320" y="5517232"/>
          <a:ext cx="1008112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32HLD 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51519" y="1628800"/>
          <a:ext cx="5544618" cy="47244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0201"/>
                <a:gridCol w="1872208"/>
                <a:gridCol w="1872209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Exemple :</a:t>
                      </a:r>
                    </a:p>
                    <a:p>
                      <a:r>
                        <a:rPr lang="fr-FR" sz="2000" b="1" dirty="0" smtClean="0"/>
                        <a:t>Ouest donneur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7 5 4 3</a:t>
                      </a:r>
                      <a:r>
                        <a:rPr lang="fr-FR" sz="2400" b="1" dirty="0" smtClean="0"/>
                        <a:t> </a:t>
                      </a:r>
                    </a:p>
                    <a:p>
                      <a:r>
                        <a:rPr lang="fr-FR" sz="2400" b="1" dirty="0" smtClean="0"/>
                        <a:t>     R V 8 4</a:t>
                      </a:r>
                    </a:p>
                    <a:p>
                      <a:r>
                        <a:rPr lang="fr-FR" sz="2400" b="1" dirty="0" smtClean="0"/>
                        <a:t>     R 8 5 </a:t>
                      </a:r>
                    </a:p>
                    <a:p>
                      <a:r>
                        <a:rPr lang="fr-FR" sz="2400" b="1" dirty="0" smtClean="0"/>
                        <a:t>     A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Nord constate le fit à      et une force globale de 29 HLD il dit :</a:t>
                      </a:r>
                    </a:p>
                    <a:p>
                      <a:endParaRPr lang="fr-FR" sz="2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521333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A R D 9 </a:t>
                      </a:r>
                    </a:p>
                    <a:p>
                      <a:r>
                        <a:rPr lang="fr-FR" sz="2400" b="1" dirty="0" smtClean="0"/>
                        <a:t>     A 3</a:t>
                      </a:r>
                    </a:p>
                    <a:p>
                      <a:r>
                        <a:rPr lang="fr-FR" sz="2400" b="1" dirty="0" smtClean="0"/>
                        <a:t>     10 7 2</a:t>
                      </a:r>
                    </a:p>
                    <a:p>
                      <a:r>
                        <a:rPr lang="fr-FR" sz="2400" b="1" dirty="0" smtClean="0"/>
                        <a:t>     8 6 5 3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V 10 6</a:t>
                      </a:r>
                      <a:endParaRPr lang="fr-FR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 b="1" dirty="0" smtClean="0"/>
                        <a:t>   5 2</a:t>
                      </a:r>
                    </a:p>
                    <a:p>
                      <a:r>
                        <a:rPr lang="fr-FR" sz="2400" b="1" dirty="0" smtClean="0"/>
                        <a:t>   D V 6 4 3</a:t>
                      </a:r>
                    </a:p>
                    <a:p>
                      <a:r>
                        <a:rPr lang="fr-FR" sz="2400" b="1" dirty="0" smtClean="0"/>
                        <a:t>   9 7 2</a:t>
                      </a:r>
                    </a:p>
                  </a:txBody>
                  <a:tcPr/>
                </a:tc>
              </a:tr>
              <a:tr h="144016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8 2</a:t>
                      </a:r>
                      <a:endParaRPr lang="fr-FR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 b="1" dirty="0" smtClean="0"/>
                        <a:t>     D 10 9 7 6</a:t>
                      </a:r>
                    </a:p>
                    <a:p>
                      <a:r>
                        <a:rPr lang="fr-FR" sz="2400" b="1" dirty="0" smtClean="0"/>
                        <a:t>     A</a:t>
                      </a:r>
                      <a:r>
                        <a:rPr lang="fr-FR" sz="2400" b="1" baseline="0" dirty="0" smtClean="0"/>
                        <a:t> 9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R D V 4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Sud remplit son petit papier pour Nord  :</a:t>
                      </a:r>
                      <a:r>
                        <a:rPr lang="fr-FR" sz="160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2       5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2         et 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Avec  PH = 12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242088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206084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3728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23728" y="2780928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5517232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5157192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3728" y="479715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23728" y="5877272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3933056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357301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321297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520" y="4293096"/>
            <a:ext cx="288032" cy="288032"/>
          </a:xfrm>
          <a:prstGeom prst="rect">
            <a:avLst/>
          </a:prstGeom>
        </p:spPr>
      </p:pic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3933056"/>
            <a:ext cx="288032" cy="288032"/>
          </a:xfrm>
          <a:prstGeom prst="rect">
            <a:avLst/>
          </a:prstGeom>
        </p:spPr>
      </p:pic>
      <p:pic>
        <p:nvPicPr>
          <p:cNvPr id="21" name="Image 2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3928" y="3573016"/>
            <a:ext cx="288032" cy="288032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3928" y="3212976"/>
            <a:ext cx="288032" cy="288032"/>
          </a:xfrm>
          <a:prstGeom prst="rect">
            <a:avLst/>
          </a:prstGeom>
        </p:spPr>
      </p:pic>
      <p:pic>
        <p:nvPicPr>
          <p:cNvPr id="23" name="Image 2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23928" y="4365104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411760" y="3429000"/>
            <a:ext cx="1039091" cy="1039091"/>
          </a:xfrm>
          <a:prstGeom prst="rect">
            <a:avLst/>
          </a:prstGeom>
        </p:spPr>
      </p:pic>
      <p:graphicFrame>
        <p:nvGraphicFramePr>
          <p:cNvPr id="34" name="Tableau 33"/>
          <p:cNvGraphicFramePr>
            <a:graphicFrameLocks noGrp="1"/>
          </p:cNvGraphicFramePr>
          <p:nvPr/>
        </p:nvGraphicFramePr>
        <p:xfrm>
          <a:off x="6047656" y="2392288"/>
          <a:ext cx="3096344" cy="326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3268960">
                <a:tc>
                  <a:txBody>
                    <a:bodyPr/>
                    <a:lstStyle/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Partenaire, vous allez jouer 4</a:t>
                      </a:r>
                    </a:p>
                    <a:p>
                      <a:endParaRPr lang="fr-FR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Car Sud a 5       et Nord 4</a:t>
                      </a:r>
                    </a:p>
                    <a:p>
                      <a:endParaRPr lang="fr-FR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S’il avait eu 5        c’est lui qui aurait joué le contrat.   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>
                        <a:alpha val="99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30" name="ZoneTexte 29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Nouvelle procédure d’enchère en mineure</a:t>
            </a:r>
            <a:endParaRPr lang="fr-FR" sz="3600" dirty="0"/>
          </a:p>
        </p:txBody>
      </p:sp>
      <p:sp>
        <p:nvSpPr>
          <p:cNvPr id="40" name="ZoneTexte 39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5 - Leçon 16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49" name="Tableau 48"/>
          <p:cNvGraphicFramePr>
            <a:graphicFrameLocks noGrp="1"/>
          </p:cNvGraphicFramePr>
          <p:nvPr/>
        </p:nvGraphicFramePr>
        <p:xfrm>
          <a:off x="3995936" y="3212976"/>
          <a:ext cx="1872208" cy="1584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1584176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Est  remplit son petit papier :</a:t>
                      </a:r>
                    </a:p>
                    <a:p>
                      <a:pPr marL="342900" indent="-342900">
                        <a:buAutoNum type="arabicPlain" startAt="3"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     2        5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et       3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Avec  PH = 4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44" name="Image 43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1988840"/>
            <a:ext cx="288032" cy="288032"/>
          </a:xfrm>
          <a:prstGeom prst="rect">
            <a:avLst/>
          </a:prstGeom>
        </p:spPr>
      </p:pic>
      <p:graphicFrame>
        <p:nvGraphicFramePr>
          <p:cNvPr id="45" name="Tableau 44"/>
          <p:cNvGraphicFramePr>
            <a:graphicFrameLocks noGrp="1"/>
          </p:cNvGraphicFramePr>
          <p:nvPr/>
        </p:nvGraphicFramePr>
        <p:xfrm>
          <a:off x="2051720" y="1628800"/>
          <a:ext cx="3816424" cy="1584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1584176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" name="Tableau 47"/>
          <p:cNvGraphicFramePr>
            <a:graphicFrameLocks noGrp="1"/>
          </p:cNvGraphicFramePr>
          <p:nvPr/>
        </p:nvGraphicFramePr>
        <p:xfrm>
          <a:off x="179512" y="2276872"/>
          <a:ext cx="187220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92088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Ouest ouvre avec ses 13H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46" name="Image 45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83968" y="3789040"/>
            <a:ext cx="288032" cy="288032"/>
          </a:xfrm>
          <a:prstGeom prst="rect">
            <a:avLst/>
          </a:prstGeom>
        </p:spPr>
      </p:pic>
      <p:pic>
        <p:nvPicPr>
          <p:cNvPr id="50" name="Image 49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3789040"/>
            <a:ext cx="288032" cy="288032"/>
          </a:xfrm>
          <a:prstGeom prst="rect">
            <a:avLst/>
          </a:prstGeom>
        </p:spPr>
      </p:pic>
      <p:pic>
        <p:nvPicPr>
          <p:cNvPr id="52" name="Image 5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3789040"/>
            <a:ext cx="288032" cy="288032"/>
          </a:xfrm>
          <a:prstGeom prst="rect">
            <a:avLst/>
          </a:prstGeom>
        </p:spPr>
      </p:pic>
      <p:pic>
        <p:nvPicPr>
          <p:cNvPr id="53" name="Image 5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788024" y="4077072"/>
            <a:ext cx="288032" cy="288032"/>
          </a:xfrm>
          <a:prstGeom prst="rect">
            <a:avLst/>
          </a:prstGeom>
        </p:spPr>
      </p:pic>
      <p:pic>
        <p:nvPicPr>
          <p:cNvPr id="65" name="Image 6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88024" y="5301208"/>
            <a:ext cx="288032" cy="288032"/>
          </a:xfrm>
          <a:prstGeom prst="rect">
            <a:avLst/>
          </a:prstGeom>
        </p:spPr>
      </p:pic>
      <p:pic>
        <p:nvPicPr>
          <p:cNvPr id="66" name="Image 6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5301208"/>
            <a:ext cx="288032" cy="288032"/>
          </a:xfrm>
          <a:prstGeom prst="rect">
            <a:avLst/>
          </a:prstGeom>
        </p:spPr>
      </p:pic>
      <p:pic>
        <p:nvPicPr>
          <p:cNvPr id="67" name="Image 6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1960" y="5589240"/>
            <a:ext cx="288032" cy="288032"/>
          </a:xfrm>
          <a:prstGeom prst="rect">
            <a:avLst/>
          </a:prstGeom>
        </p:spPr>
      </p:pic>
      <p:pic>
        <p:nvPicPr>
          <p:cNvPr id="68" name="Image 67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04048" y="5589240"/>
            <a:ext cx="288032" cy="288032"/>
          </a:xfrm>
          <a:prstGeom prst="rect">
            <a:avLst/>
          </a:prstGeom>
        </p:spPr>
      </p:pic>
      <p:graphicFrame>
        <p:nvGraphicFramePr>
          <p:cNvPr id="69" name="Tableau 68"/>
          <p:cNvGraphicFramePr>
            <a:graphicFrameLocks noGrp="1"/>
          </p:cNvGraphicFramePr>
          <p:nvPr/>
        </p:nvGraphicFramePr>
        <p:xfrm>
          <a:off x="1475656" y="3717032"/>
          <a:ext cx="1872208" cy="100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Ouest passe</a:t>
                      </a:r>
                    </a:p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Total = 17H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0" name="Tableau 69"/>
          <p:cNvGraphicFramePr>
            <a:graphicFrameLocks noGrp="1"/>
          </p:cNvGraphicFramePr>
          <p:nvPr/>
        </p:nvGraphicFramePr>
        <p:xfrm>
          <a:off x="1907704" y="4797152"/>
          <a:ext cx="3888432" cy="1728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</a:tblGrid>
              <a:tr h="172819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71" name="Image 7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28384" y="3140968"/>
            <a:ext cx="288032" cy="288032"/>
          </a:xfrm>
          <a:prstGeom prst="rect">
            <a:avLst/>
          </a:prstGeom>
        </p:spPr>
      </p:pic>
      <p:pic>
        <p:nvPicPr>
          <p:cNvPr id="72" name="Image 71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3861048"/>
            <a:ext cx="288032" cy="288032"/>
          </a:xfrm>
          <a:prstGeom prst="rect">
            <a:avLst/>
          </a:prstGeom>
        </p:spPr>
      </p:pic>
      <p:graphicFrame>
        <p:nvGraphicFramePr>
          <p:cNvPr id="74" name="Tableau 73"/>
          <p:cNvGraphicFramePr>
            <a:graphicFrameLocks noGrp="1"/>
          </p:cNvGraphicFramePr>
          <p:nvPr/>
        </p:nvGraphicFramePr>
        <p:xfrm>
          <a:off x="3995936" y="3140968"/>
          <a:ext cx="1872208" cy="1584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1584176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75" name="Image 74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96336" y="4437112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51519" y="1529288"/>
          <a:ext cx="5544618" cy="47244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0201"/>
                <a:gridCol w="1872208"/>
                <a:gridCol w="1872209"/>
              </a:tblGrid>
              <a:tr h="1611680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Exemple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     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fr-FR" sz="2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 b="1" dirty="0" smtClean="0"/>
                        <a:t>      6 3</a:t>
                      </a:r>
                    </a:p>
                    <a:p>
                      <a:r>
                        <a:rPr lang="fr-FR" sz="2400" b="1" dirty="0" smtClean="0"/>
                        <a:t>      -</a:t>
                      </a:r>
                    </a:p>
                    <a:p>
                      <a:r>
                        <a:rPr lang="fr-FR" sz="2400" b="1" dirty="0" smtClean="0"/>
                        <a:t>      9 6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000" b="1" dirty="0"/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1395945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2 </a:t>
                      </a:r>
                    </a:p>
                    <a:p>
                      <a:r>
                        <a:rPr lang="fr-FR" sz="2400" b="1" dirty="0" smtClean="0"/>
                        <a:t>     -</a:t>
                      </a:r>
                    </a:p>
                    <a:p>
                      <a:r>
                        <a:rPr lang="fr-FR" sz="2400" b="1" dirty="0" smtClean="0"/>
                        <a:t>     -</a:t>
                      </a:r>
                    </a:p>
                    <a:p>
                      <a:r>
                        <a:rPr lang="fr-FR" sz="2400" b="1" dirty="0" smtClean="0"/>
                        <a:t>     A R V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A R</a:t>
                      </a:r>
                      <a:endParaRPr lang="fr-FR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 b="1" dirty="0" smtClean="0"/>
                        <a:t>    -</a:t>
                      </a:r>
                    </a:p>
                    <a:p>
                      <a:r>
                        <a:rPr lang="fr-FR" sz="2400" b="1" dirty="0" smtClean="0"/>
                        <a:t>    -</a:t>
                      </a:r>
                    </a:p>
                    <a:p>
                      <a:r>
                        <a:rPr lang="fr-FR" sz="2400" b="1" dirty="0" smtClean="0"/>
                        <a:t>    D 10</a:t>
                      </a:r>
                    </a:p>
                  </a:txBody>
                  <a:tcPr/>
                </a:tc>
              </a:tr>
              <a:tr h="1395945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4 3</a:t>
                      </a:r>
                      <a:endParaRPr lang="fr-FR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 b="1" dirty="0" smtClean="0"/>
                        <a:t>     5 2</a:t>
                      </a:r>
                    </a:p>
                    <a:p>
                      <a:r>
                        <a:rPr lang="fr-FR" sz="2400" b="1" dirty="0" smtClean="0"/>
                        <a:t>     -</a:t>
                      </a:r>
                    </a:p>
                    <a:p>
                      <a:r>
                        <a:rPr lang="fr-FR" sz="2400" b="1" dirty="0" smtClean="0"/>
                        <a:t>     -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242088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206084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3728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23728" y="2780928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5517232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5157192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3728" y="479715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23728" y="5877272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3933056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357301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321297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520" y="4293096"/>
            <a:ext cx="288032" cy="288032"/>
          </a:xfrm>
          <a:prstGeom prst="rect">
            <a:avLst/>
          </a:prstGeom>
        </p:spPr>
      </p:pic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3933056"/>
            <a:ext cx="288032" cy="288032"/>
          </a:xfrm>
          <a:prstGeom prst="rect">
            <a:avLst/>
          </a:prstGeom>
        </p:spPr>
      </p:pic>
      <p:pic>
        <p:nvPicPr>
          <p:cNvPr id="21" name="Image 2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3928" y="3573016"/>
            <a:ext cx="288032" cy="288032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3928" y="3212976"/>
            <a:ext cx="288032" cy="288032"/>
          </a:xfrm>
          <a:prstGeom prst="rect">
            <a:avLst/>
          </a:prstGeom>
        </p:spPr>
      </p:pic>
      <p:pic>
        <p:nvPicPr>
          <p:cNvPr id="23" name="Image 2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23928" y="4365104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3284984"/>
            <a:ext cx="1039091" cy="1039091"/>
          </a:xfrm>
          <a:prstGeom prst="rect">
            <a:avLst/>
          </a:prstGeom>
        </p:spPr>
      </p:pic>
      <p:sp>
        <p:nvSpPr>
          <p:cNvPr id="30" name="ZoneTexte 29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LE JEU DE COUPE</a:t>
            </a:r>
            <a:endParaRPr lang="fr-FR" sz="3600" dirty="0"/>
          </a:p>
        </p:txBody>
      </p:sp>
      <p:sp>
        <p:nvSpPr>
          <p:cNvPr id="40" name="ZoneTexte 39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5 - Leçon 16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41" name="Tableau 40"/>
          <p:cNvGraphicFramePr>
            <a:graphicFrameLocks noGrp="1"/>
          </p:cNvGraphicFramePr>
          <p:nvPr/>
        </p:nvGraphicFramePr>
        <p:xfrm>
          <a:off x="5940152" y="1556792"/>
          <a:ext cx="3024336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</a:tblGrid>
              <a:tr h="792088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 : on joue SA, Ouest est en main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4" name="Tableau 53"/>
          <p:cNvGraphicFramePr>
            <a:graphicFrameLocks noGrp="1"/>
          </p:cNvGraphicFramePr>
          <p:nvPr/>
        </p:nvGraphicFramePr>
        <p:xfrm>
          <a:off x="5940152" y="2564904"/>
          <a:ext cx="3024336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</a:tblGrid>
              <a:tr h="648072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Il fait 3 levées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5" name="Tableau 54"/>
          <p:cNvGraphicFramePr>
            <a:graphicFrameLocks noGrp="1"/>
          </p:cNvGraphicFramePr>
          <p:nvPr/>
        </p:nvGraphicFramePr>
        <p:xfrm>
          <a:off x="5940152" y="3420224"/>
          <a:ext cx="3024336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</a:tblGrid>
              <a:tr h="792088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 : on joue atout  Ouest est en main, la défense n’a plus d’atout.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56" name="Image 5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32440" y="3573016"/>
            <a:ext cx="288032" cy="288032"/>
          </a:xfrm>
          <a:prstGeom prst="rect">
            <a:avLst/>
          </a:prstGeom>
        </p:spPr>
      </p:pic>
      <p:graphicFrame>
        <p:nvGraphicFramePr>
          <p:cNvPr id="57" name="Tableau 56"/>
          <p:cNvGraphicFramePr>
            <a:graphicFrameLocks noGrp="1"/>
          </p:cNvGraphicFramePr>
          <p:nvPr/>
        </p:nvGraphicFramePr>
        <p:xfrm>
          <a:off x="5940152" y="5445224"/>
          <a:ext cx="3024336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</a:tblGrid>
              <a:tr h="648072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Il fait 4 levées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1565710"/>
          <a:ext cx="5256585" cy="414261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67908"/>
                <a:gridCol w="1584177"/>
              </a:tblGrid>
              <a:tr h="1287226">
                <a:tc>
                  <a:txBody>
                    <a:bodyPr/>
                    <a:lstStyle/>
                    <a:p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10 8 7 4</a:t>
                      </a:r>
                      <a:r>
                        <a:rPr lang="fr-FR" sz="2000" b="1" dirty="0" smtClean="0"/>
                        <a:t> </a:t>
                      </a:r>
                    </a:p>
                    <a:p>
                      <a:r>
                        <a:rPr lang="fr-FR" sz="2000" b="1" dirty="0" smtClean="0"/>
                        <a:t>      8 2</a:t>
                      </a:r>
                    </a:p>
                    <a:p>
                      <a:r>
                        <a:rPr lang="fr-FR" sz="2000" b="1" dirty="0" smtClean="0"/>
                        <a:t>      A 7 6 2 </a:t>
                      </a:r>
                    </a:p>
                    <a:p>
                      <a:r>
                        <a:rPr lang="fr-FR" sz="2000" b="1" dirty="0" smtClean="0"/>
                        <a:t>      D 10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521333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 6 5 </a:t>
                      </a:r>
                    </a:p>
                    <a:p>
                      <a:r>
                        <a:rPr lang="fr-FR" sz="2000" b="1" dirty="0" smtClean="0"/>
                        <a:t>      R D V 6</a:t>
                      </a:r>
                    </a:p>
                    <a:p>
                      <a:r>
                        <a:rPr lang="fr-FR" sz="2000" b="1" dirty="0" smtClean="0"/>
                        <a:t>      D 10 8</a:t>
                      </a:r>
                    </a:p>
                    <a:p>
                      <a:r>
                        <a:rPr lang="fr-FR" sz="2000" b="1" dirty="0" smtClean="0"/>
                        <a:t>      V 9 4 3</a:t>
                      </a:r>
                      <a:endParaRPr lang="fr-F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 2</a:t>
                      </a:r>
                      <a:endParaRPr lang="fr-FR" sz="20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000" b="1" dirty="0" smtClean="0"/>
                        <a:t>      A 10 7 5 3</a:t>
                      </a:r>
                      <a:r>
                        <a:rPr lang="fr-FR" sz="2000" b="1" baseline="0" dirty="0" smtClean="0"/>
                        <a:t>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 V 9 4 3</a:t>
                      </a:r>
                    </a:p>
                    <a:p>
                      <a:r>
                        <a:rPr lang="fr-FR" sz="2000" b="1" dirty="0" smtClean="0"/>
                        <a:t>      8 7 6</a:t>
                      </a:r>
                    </a:p>
                  </a:txBody>
                  <a:tcPr/>
                </a:tc>
              </a:tr>
              <a:tr h="1247550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 A R D V 9 3</a:t>
                      </a:r>
                      <a:endParaRPr lang="fr-FR" sz="20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000" b="1" dirty="0" smtClean="0"/>
                        <a:t>      9 4</a:t>
                      </a:r>
                    </a:p>
                    <a:p>
                      <a:r>
                        <a:rPr lang="fr-FR" sz="2000" b="1" dirty="0" smtClean="0"/>
                        <a:t>      R 5</a:t>
                      </a:r>
                    </a:p>
                    <a:p>
                      <a:r>
                        <a:rPr lang="fr-FR" sz="2000" b="1" dirty="0" smtClean="0"/>
                        <a:t>      A R 2</a:t>
                      </a:r>
                      <a:endParaRPr lang="fr-F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2276872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1760" y="1988840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11760" y="2564904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5013176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1760" y="4725144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443711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11760" y="5301208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501008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321297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285293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3789040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27784" y="3284984"/>
            <a:ext cx="1039091" cy="1039091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5 - Leçon 16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08720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Exercice N° 5 - 1</a:t>
            </a:r>
            <a:endParaRPr lang="fr-FR" sz="2800" dirty="0"/>
          </a:p>
        </p:txBody>
      </p:sp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1960" y="3501008"/>
            <a:ext cx="288032" cy="288032"/>
          </a:xfrm>
          <a:prstGeom prst="rect">
            <a:avLst/>
          </a:prstGeom>
        </p:spPr>
      </p:pic>
      <p:pic>
        <p:nvPicPr>
          <p:cNvPr id="36" name="Image 3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960" y="3212976"/>
            <a:ext cx="288032" cy="288032"/>
          </a:xfrm>
          <a:prstGeom prst="rect">
            <a:avLst/>
          </a:prstGeom>
        </p:spPr>
      </p:pic>
      <p:pic>
        <p:nvPicPr>
          <p:cNvPr id="42" name="Image 4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11960" y="2852936"/>
            <a:ext cx="288032" cy="288032"/>
          </a:xfrm>
          <a:prstGeom prst="rect">
            <a:avLst/>
          </a:prstGeom>
        </p:spPr>
      </p:pic>
      <p:pic>
        <p:nvPicPr>
          <p:cNvPr id="43" name="Image 4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11960" y="3789040"/>
            <a:ext cx="288032" cy="288032"/>
          </a:xfrm>
          <a:prstGeom prst="rect">
            <a:avLst/>
          </a:prstGeom>
        </p:spPr>
      </p:pic>
      <p:graphicFrame>
        <p:nvGraphicFramePr>
          <p:cNvPr id="44" name="Tableau 43"/>
          <p:cNvGraphicFramePr>
            <a:graphicFrameLocks noGrp="1"/>
          </p:cNvGraphicFramePr>
          <p:nvPr/>
        </p:nvGraphicFramePr>
        <p:xfrm>
          <a:off x="5940152" y="1397000"/>
          <a:ext cx="2880320" cy="1023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</a:tblGrid>
              <a:tr h="1023888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Combien concédez-vous de levées en</a:t>
                      </a:r>
                      <a:r>
                        <a:rPr lang="fr-FR" sz="2000" baseline="0" dirty="0" smtClean="0">
                          <a:solidFill>
                            <a:schemeClr val="tx1"/>
                          </a:solidFill>
                        </a:rPr>
                        <a:t> Nord-Sud sur une entame à Cœur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5" name="Tableau 44"/>
          <p:cNvGraphicFramePr>
            <a:graphicFrameLocks noGrp="1"/>
          </p:cNvGraphicFramePr>
          <p:nvPr/>
        </p:nvGraphicFramePr>
        <p:xfrm>
          <a:off x="5940152" y="2549128"/>
          <a:ext cx="2232248" cy="51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</a:tblGrid>
              <a:tr h="51983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Si vous jouez à SA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5940152" y="3717032"/>
          <a:ext cx="1656184" cy="73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Si vous jouez à l’atout       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47" name="Image 4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20272" y="4077072"/>
            <a:ext cx="288032" cy="288032"/>
          </a:xfrm>
          <a:prstGeom prst="rect">
            <a:avLst/>
          </a:prstGeom>
        </p:spPr>
      </p:pic>
      <p:graphicFrame>
        <p:nvGraphicFramePr>
          <p:cNvPr id="48" name="Tableau 47"/>
          <p:cNvGraphicFramePr>
            <a:graphicFrameLocks noGrp="1"/>
          </p:cNvGraphicFramePr>
          <p:nvPr/>
        </p:nvGraphicFramePr>
        <p:xfrm>
          <a:off x="5940152" y="4581128"/>
          <a:ext cx="2808312" cy="73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Evaluez la force du camp Nord-Sud  en points HL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9" name="Tableau 48"/>
          <p:cNvGraphicFramePr>
            <a:graphicFrameLocks noGrp="1"/>
          </p:cNvGraphicFramePr>
          <p:nvPr/>
        </p:nvGraphicFramePr>
        <p:xfrm>
          <a:off x="539552" y="5877272"/>
          <a:ext cx="2808312" cy="73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Evaluez la force du camp Nord-Sud  en points HLD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5940152" y="3140968"/>
          <a:ext cx="936104" cy="51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2" name="Tableau 51"/>
          <p:cNvGraphicFramePr>
            <a:graphicFrameLocks noGrp="1"/>
          </p:cNvGraphicFramePr>
          <p:nvPr/>
        </p:nvGraphicFramePr>
        <p:xfrm>
          <a:off x="7164288" y="5373216"/>
          <a:ext cx="1584176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1152128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22    en Sud</a:t>
                      </a:r>
                    </a:p>
                    <a:p>
                      <a:pPr marL="457200" indent="-457200">
                        <a:buAutoNum type="arabicPlain" startAt="6"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en Nord</a:t>
                      </a:r>
                    </a:p>
                    <a:p>
                      <a:pPr marL="457200" indent="-457200">
                        <a:buNone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= 28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3" name="Tableau 52"/>
          <p:cNvGraphicFramePr>
            <a:graphicFrameLocks noGrp="1"/>
          </p:cNvGraphicFramePr>
          <p:nvPr/>
        </p:nvGraphicFramePr>
        <p:xfrm>
          <a:off x="3563888" y="5896312"/>
          <a:ext cx="2664296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</a:tblGrid>
              <a:tr h="663848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24 en Sud + 7 en Nord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+ 3  9</a:t>
                      </a:r>
                      <a:r>
                        <a:rPr lang="fr-FR" sz="20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10</a:t>
                      </a:r>
                      <a:r>
                        <a:rPr lang="fr-FR" sz="20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=  34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4" name="Tableau 53"/>
          <p:cNvGraphicFramePr>
            <a:graphicFrameLocks noGrp="1"/>
          </p:cNvGraphicFramePr>
          <p:nvPr/>
        </p:nvGraphicFramePr>
        <p:xfrm>
          <a:off x="7740352" y="3789040"/>
          <a:ext cx="936104" cy="51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51519" y="1529288"/>
          <a:ext cx="5544618" cy="47244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0201"/>
                <a:gridCol w="1872208"/>
                <a:gridCol w="1872209"/>
              </a:tblGrid>
              <a:tr h="1611680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Exemple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     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fr-FR" sz="2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 b="1" dirty="0" smtClean="0"/>
                        <a:t>      A 6</a:t>
                      </a:r>
                    </a:p>
                    <a:p>
                      <a:r>
                        <a:rPr lang="fr-FR" sz="2400" b="1" dirty="0" smtClean="0"/>
                        <a:t>      -</a:t>
                      </a:r>
                    </a:p>
                    <a:p>
                      <a:r>
                        <a:rPr lang="fr-FR" sz="2400" b="1" dirty="0" smtClean="0"/>
                        <a:t>      3 5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000" b="1" dirty="0"/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1436400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- </a:t>
                      </a:r>
                    </a:p>
                    <a:p>
                      <a:r>
                        <a:rPr lang="fr-FR" sz="2400" b="1" dirty="0" smtClean="0"/>
                        <a:t>     8 7</a:t>
                      </a:r>
                    </a:p>
                    <a:p>
                      <a:r>
                        <a:rPr lang="fr-FR" sz="2400" b="1" dirty="0" smtClean="0"/>
                        <a:t>     D V 10</a:t>
                      </a:r>
                    </a:p>
                    <a:p>
                      <a:r>
                        <a:rPr lang="fr-FR" sz="2400" b="1" dirty="0" smtClean="0"/>
                        <a:t>     -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-</a:t>
                      </a:r>
                      <a:endParaRPr lang="fr-FR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 b="1" dirty="0" smtClean="0"/>
                        <a:t>    -</a:t>
                      </a:r>
                    </a:p>
                    <a:p>
                      <a:r>
                        <a:rPr lang="fr-FR" sz="2400" b="1" dirty="0" smtClean="0"/>
                        <a:t>    8 4</a:t>
                      </a:r>
                    </a:p>
                    <a:p>
                      <a:r>
                        <a:rPr lang="fr-FR" sz="2400" b="1" dirty="0" smtClean="0"/>
                        <a:t>    V 10 9 8</a:t>
                      </a:r>
                    </a:p>
                  </a:txBody>
                  <a:tcPr/>
                </a:tc>
              </a:tr>
              <a:tr h="1395945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2</a:t>
                      </a:r>
                      <a:endParaRPr lang="fr-FR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 b="1" dirty="0" smtClean="0"/>
                        <a:t>     4 3</a:t>
                      </a:r>
                    </a:p>
                    <a:p>
                      <a:r>
                        <a:rPr lang="fr-FR" sz="2400" b="1" dirty="0" smtClean="0"/>
                        <a:t>     A R</a:t>
                      </a:r>
                    </a:p>
                    <a:p>
                      <a:r>
                        <a:rPr lang="fr-FR" sz="2400" b="1" dirty="0" smtClean="0"/>
                        <a:t>     -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242088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206084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3728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23728" y="2780928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5517232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5157192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3728" y="479715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23728" y="5877272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3933056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357301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321297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520" y="4293096"/>
            <a:ext cx="288032" cy="288032"/>
          </a:xfrm>
          <a:prstGeom prst="rect">
            <a:avLst/>
          </a:prstGeom>
        </p:spPr>
      </p:pic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3933056"/>
            <a:ext cx="288032" cy="288032"/>
          </a:xfrm>
          <a:prstGeom prst="rect">
            <a:avLst/>
          </a:prstGeom>
        </p:spPr>
      </p:pic>
      <p:pic>
        <p:nvPicPr>
          <p:cNvPr id="21" name="Image 2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3928" y="3573016"/>
            <a:ext cx="288032" cy="288032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3928" y="3212976"/>
            <a:ext cx="288032" cy="288032"/>
          </a:xfrm>
          <a:prstGeom prst="rect">
            <a:avLst/>
          </a:prstGeom>
        </p:spPr>
      </p:pic>
      <p:pic>
        <p:nvPicPr>
          <p:cNvPr id="23" name="Image 2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23928" y="4365104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3284984"/>
            <a:ext cx="1039091" cy="1039091"/>
          </a:xfrm>
          <a:prstGeom prst="rect">
            <a:avLst/>
          </a:prstGeom>
        </p:spPr>
      </p:pic>
      <p:sp>
        <p:nvSpPr>
          <p:cNvPr id="30" name="ZoneTexte 29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LE JEU DE COUPE</a:t>
            </a:r>
            <a:endParaRPr lang="fr-FR" sz="3600" dirty="0"/>
          </a:p>
        </p:txBody>
      </p:sp>
      <p:sp>
        <p:nvSpPr>
          <p:cNvPr id="40" name="ZoneTexte 39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5 - Leçon 16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41" name="Tableau 40"/>
          <p:cNvGraphicFramePr>
            <a:graphicFrameLocks noGrp="1"/>
          </p:cNvGraphicFramePr>
          <p:nvPr/>
        </p:nvGraphicFramePr>
        <p:xfrm>
          <a:off x="5796136" y="1556792"/>
          <a:ext cx="273630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</a:tblGrid>
              <a:tr h="792088">
                <a:tc>
                  <a:txBody>
                    <a:bodyPr/>
                    <a:lstStyle/>
                    <a:p>
                      <a:pPr algn="l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On joue atout Ouest joue la </a:t>
                      </a:r>
                    </a:p>
                    <a:p>
                      <a:pPr algn="l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Dame de 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4" name="Tableau 53"/>
          <p:cNvGraphicFramePr>
            <a:graphicFrameLocks noGrp="1"/>
          </p:cNvGraphicFramePr>
          <p:nvPr/>
        </p:nvGraphicFramePr>
        <p:xfrm>
          <a:off x="5796136" y="3501008"/>
          <a:ext cx="3347864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7864"/>
              </a:tblGrid>
              <a:tr h="648072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Si le déclarant coupe il fait 4 levées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pic>
        <p:nvPicPr>
          <p:cNvPr id="27" name="Image 2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28384" y="1700808"/>
            <a:ext cx="288032" cy="288032"/>
          </a:xfrm>
          <a:prstGeom prst="rect">
            <a:avLst/>
          </a:prstGeom>
        </p:spPr>
      </p:pic>
      <p:pic>
        <p:nvPicPr>
          <p:cNvPr id="28" name="Image 27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8304" y="2564904"/>
            <a:ext cx="288032" cy="288032"/>
          </a:xfrm>
          <a:prstGeom prst="rect">
            <a:avLst/>
          </a:prstGeom>
        </p:spPr>
      </p:pic>
      <p:graphicFrame>
        <p:nvGraphicFramePr>
          <p:cNvPr id="29" name="Tableau 28"/>
          <p:cNvGraphicFramePr>
            <a:graphicFrameLocks noGrp="1"/>
          </p:cNvGraphicFramePr>
          <p:nvPr/>
        </p:nvGraphicFramePr>
        <p:xfrm>
          <a:off x="5796136" y="4788376"/>
          <a:ext cx="3347864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7864"/>
              </a:tblGrid>
              <a:tr h="648072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S’il défausse un       du mort il en fait 5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pic>
        <p:nvPicPr>
          <p:cNvPr id="31" name="Image 3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16416" y="4941168"/>
            <a:ext cx="288032" cy="288032"/>
          </a:xfrm>
          <a:prstGeom prst="rect">
            <a:avLst/>
          </a:prstGeom>
        </p:spPr>
      </p:pic>
      <p:graphicFrame>
        <p:nvGraphicFramePr>
          <p:cNvPr id="33" name="Tableau 32"/>
          <p:cNvGraphicFramePr>
            <a:graphicFrameLocks noGrp="1"/>
          </p:cNvGraphicFramePr>
          <p:nvPr/>
        </p:nvGraphicFramePr>
        <p:xfrm>
          <a:off x="72008" y="6237312"/>
          <a:ext cx="8964488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64488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On n’est pas obligé de couper, dans ce cas on défausse.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51519" y="1529288"/>
          <a:ext cx="5544618" cy="47244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0201"/>
                <a:gridCol w="1872208"/>
                <a:gridCol w="1872209"/>
              </a:tblGrid>
              <a:tr h="1611680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Exemple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     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fr-FR" sz="2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 b="1" dirty="0" smtClean="0"/>
                        <a:t>      D</a:t>
                      </a:r>
                    </a:p>
                    <a:p>
                      <a:r>
                        <a:rPr lang="fr-FR" sz="2400" b="1" dirty="0" smtClean="0"/>
                        <a:t>      -</a:t>
                      </a:r>
                    </a:p>
                    <a:p>
                      <a:r>
                        <a:rPr lang="fr-FR" sz="2400" b="1" dirty="0" smtClean="0"/>
                        <a:t>      5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000" b="1" dirty="0"/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1436400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- </a:t>
                      </a:r>
                    </a:p>
                    <a:p>
                      <a:r>
                        <a:rPr lang="fr-FR" sz="2400" b="1" dirty="0" smtClean="0"/>
                        <a:t>     2</a:t>
                      </a:r>
                    </a:p>
                    <a:p>
                      <a:r>
                        <a:rPr lang="fr-FR" sz="2400" b="1" dirty="0" smtClean="0"/>
                        <a:t>     R</a:t>
                      </a:r>
                    </a:p>
                    <a:p>
                      <a:r>
                        <a:rPr lang="fr-FR" sz="2400" b="1" dirty="0" smtClean="0"/>
                        <a:t>     -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-</a:t>
                      </a:r>
                      <a:endParaRPr lang="fr-FR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 b="1" dirty="0" smtClean="0"/>
                        <a:t>    5</a:t>
                      </a:r>
                    </a:p>
                    <a:p>
                      <a:r>
                        <a:rPr lang="fr-FR" sz="2400" b="1" dirty="0" smtClean="0"/>
                        <a:t>    -</a:t>
                      </a:r>
                    </a:p>
                    <a:p>
                      <a:r>
                        <a:rPr lang="fr-FR" sz="2400" b="1" dirty="0" smtClean="0"/>
                        <a:t>    7</a:t>
                      </a:r>
                    </a:p>
                  </a:txBody>
                  <a:tcPr/>
                </a:tc>
              </a:tr>
              <a:tr h="1395945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-</a:t>
                      </a:r>
                      <a:endParaRPr lang="fr-FR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 b="1" dirty="0" smtClean="0"/>
                        <a:t>     -</a:t>
                      </a:r>
                    </a:p>
                    <a:p>
                      <a:r>
                        <a:rPr lang="fr-FR" sz="2400" b="1" dirty="0" smtClean="0"/>
                        <a:t>     2</a:t>
                      </a:r>
                    </a:p>
                    <a:p>
                      <a:r>
                        <a:rPr lang="fr-FR" sz="2400" b="1" dirty="0" smtClean="0"/>
                        <a:t>     V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242088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206084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3728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23728" y="2780928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5517232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5157192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3728" y="479715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23728" y="5877272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3933056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357301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321297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520" y="4293096"/>
            <a:ext cx="288032" cy="288032"/>
          </a:xfrm>
          <a:prstGeom prst="rect">
            <a:avLst/>
          </a:prstGeom>
        </p:spPr>
      </p:pic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3933056"/>
            <a:ext cx="288032" cy="288032"/>
          </a:xfrm>
          <a:prstGeom prst="rect">
            <a:avLst/>
          </a:prstGeom>
        </p:spPr>
      </p:pic>
      <p:pic>
        <p:nvPicPr>
          <p:cNvPr id="21" name="Image 2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3928" y="3573016"/>
            <a:ext cx="288032" cy="288032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3928" y="3212976"/>
            <a:ext cx="288032" cy="288032"/>
          </a:xfrm>
          <a:prstGeom prst="rect">
            <a:avLst/>
          </a:prstGeom>
        </p:spPr>
      </p:pic>
      <p:pic>
        <p:nvPicPr>
          <p:cNvPr id="23" name="Image 2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23928" y="4365104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3284984"/>
            <a:ext cx="1039091" cy="1039091"/>
          </a:xfrm>
          <a:prstGeom prst="rect">
            <a:avLst/>
          </a:prstGeom>
        </p:spPr>
      </p:pic>
      <p:sp>
        <p:nvSpPr>
          <p:cNvPr id="30" name="ZoneTexte 29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LE JEU DE COUPE</a:t>
            </a:r>
            <a:endParaRPr lang="fr-FR" sz="3600" dirty="0"/>
          </a:p>
        </p:txBody>
      </p:sp>
      <p:sp>
        <p:nvSpPr>
          <p:cNvPr id="40" name="ZoneTexte 39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5 - Leçon 16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41" name="Tableau 40"/>
          <p:cNvGraphicFramePr>
            <a:graphicFrameLocks noGrp="1"/>
          </p:cNvGraphicFramePr>
          <p:nvPr/>
        </p:nvGraphicFramePr>
        <p:xfrm>
          <a:off x="4355976" y="1556792"/>
          <a:ext cx="4176464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</a:tblGrid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Atout      Ouest est en main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4" name="Tableau 53"/>
          <p:cNvGraphicFramePr>
            <a:graphicFrameLocks noGrp="1"/>
          </p:cNvGraphicFramePr>
          <p:nvPr/>
        </p:nvGraphicFramePr>
        <p:xfrm>
          <a:off x="4788024" y="2276872"/>
          <a:ext cx="4176464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</a:tblGrid>
              <a:tr h="648072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Il joue      pour la Dame du mort et le 5 d’Est, il défausse un      et fait la 2</a:t>
                      </a:r>
                      <a:r>
                        <a:rPr lang="fr-FR" sz="28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 levée.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Tableau 28"/>
          <p:cNvGraphicFramePr>
            <a:graphicFrameLocks noGrp="1"/>
          </p:cNvGraphicFramePr>
          <p:nvPr/>
        </p:nvGraphicFramePr>
        <p:xfrm>
          <a:off x="4860032" y="4293096"/>
          <a:ext cx="4104456" cy="144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</a:tblGrid>
              <a:tr h="1440160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Il joue le Roi de      coupé par Nord et surcoupé par Est. Il perd une levée.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3" name="Tableau 32"/>
          <p:cNvGraphicFramePr>
            <a:graphicFrameLocks noGrp="1"/>
          </p:cNvGraphicFramePr>
          <p:nvPr/>
        </p:nvGraphicFramePr>
        <p:xfrm>
          <a:off x="72008" y="6237312"/>
          <a:ext cx="8964488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64488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Attention, si on coupe on peut se faire surcouper.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34" name="Image 33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92080" y="1700808"/>
            <a:ext cx="288032" cy="288032"/>
          </a:xfrm>
          <a:prstGeom prst="rect">
            <a:avLst/>
          </a:prstGeom>
        </p:spPr>
      </p:pic>
      <p:pic>
        <p:nvPicPr>
          <p:cNvPr id="35" name="Image 34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3212976"/>
            <a:ext cx="288032" cy="288032"/>
          </a:xfrm>
          <a:prstGeom prst="rect">
            <a:avLst/>
          </a:prstGeom>
        </p:spPr>
      </p:pic>
      <p:pic>
        <p:nvPicPr>
          <p:cNvPr id="36" name="Image 3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8144" y="2420888"/>
            <a:ext cx="288032" cy="288032"/>
          </a:xfrm>
          <a:prstGeom prst="rect">
            <a:avLst/>
          </a:prstGeom>
        </p:spPr>
      </p:pic>
      <p:pic>
        <p:nvPicPr>
          <p:cNvPr id="37" name="Image 3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8304" y="4365104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1565710"/>
          <a:ext cx="5256585" cy="414261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67908"/>
                <a:gridCol w="1584177"/>
              </a:tblGrid>
              <a:tr h="1287226">
                <a:tc>
                  <a:txBody>
                    <a:bodyPr/>
                    <a:lstStyle/>
                    <a:p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V 9 8 7 4 3</a:t>
                      </a:r>
                      <a:r>
                        <a:rPr lang="fr-FR" sz="2000" b="1" dirty="0" smtClean="0"/>
                        <a:t> </a:t>
                      </a:r>
                    </a:p>
                    <a:p>
                      <a:r>
                        <a:rPr lang="fr-FR" sz="2000" b="1" dirty="0" smtClean="0"/>
                        <a:t>      -</a:t>
                      </a:r>
                    </a:p>
                    <a:p>
                      <a:r>
                        <a:rPr lang="fr-FR" sz="2000" b="1" dirty="0" smtClean="0"/>
                        <a:t>      R 8 6 4 </a:t>
                      </a:r>
                    </a:p>
                    <a:p>
                      <a:r>
                        <a:rPr lang="fr-FR" sz="2000" b="1" dirty="0" smtClean="0"/>
                        <a:t>      A D 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521333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 2</a:t>
                      </a:r>
                    </a:p>
                    <a:p>
                      <a:r>
                        <a:rPr lang="fr-FR" sz="2000" b="1" dirty="0" smtClean="0"/>
                        <a:t>      A R D V 6 5</a:t>
                      </a:r>
                    </a:p>
                    <a:p>
                      <a:r>
                        <a:rPr lang="fr-FR" sz="2000" b="1" dirty="0" smtClean="0"/>
                        <a:t>      9 7 5</a:t>
                      </a:r>
                    </a:p>
                    <a:p>
                      <a:r>
                        <a:rPr lang="fr-FR" sz="2000" b="1" dirty="0" smtClean="0"/>
                        <a:t>      10 8 6</a:t>
                      </a:r>
                      <a:endParaRPr lang="fr-F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 10</a:t>
                      </a:r>
                      <a:endParaRPr lang="fr-FR" sz="20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000" b="1" dirty="0" smtClean="0"/>
                        <a:t>      10 4 3 2</a:t>
                      </a:r>
                      <a:r>
                        <a:rPr lang="fr-FR" sz="2000" b="1" baseline="0" dirty="0" smtClean="0"/>
                        <a:t>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 D V 10 3</a:t>
                      </a:r>
                    </a:p>
                    <a:p>
                      <a:r>
                        <a:rPr lang="fr-FR" sz="2000" b="1" dirty="0" smtClean="0"/>
                        <a:t>      9 7 5 3</a:t>
                      </a:r>
                    </a:p>
                  </a:txBody>
                  <a:tcPr/>
                </a:tc>
              </a:tr>
              <a:tr h="1247550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 A R D 6 5</a:t>
                      </a:r>
                      <a:endParaRPr lang="fr-FR" sz="20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000" b="1" dirty="0" smtClean="0"/>
                        <a:t>      9 8 7</a:t>
                      </a:r>
                    </a:p>
                    <a:p>
                      <a:r>
                        <a:rPr lang="fr-FR" sz="2000" b="1" dirty="0" smtClean="0"/>
                        <a:t>      A 2</a:t>
                      </a:r>
                    </a:p>
                    <a:p>
                      <a:r>
                        <a:rPr lang="fr-FR" sz="2000" b="1" dirty="0" smtClean="0"/>
                        <a:t>      R 4 2</a:t>
                      </a:r>
                      <a:endParaRPr lang="fr-F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2276872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1760" y="1988840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11760" y="2564904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5013176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1760" y="4725144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443711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11760" y="5301208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501008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321297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285293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3789040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27784" y="3284984"/>
            <a:ext cx="1039091" cy="1039091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5 - Leçon 16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08720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Exercice N° 5 - 1</a:t>
            </a:r>
            <a:endParaRPr lang="fr-FR" sz="2800" dirty="0"/>
          </a:p>
        </p:txBody>
      </p:sp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1960" y="3501008"/>
            <a:ext cx="288032" cy="288032"/>
          </a:xfrm>
          <a:prstGeom prst="rect">
            <a:avLst/>
          </a:prstGeom>
        </p:spPr>
      </p:pic>
      <p:pic>
        <p:nvPicPr>
          <p:cNvPr id="36" name="Image 3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960" y="3212976"/>
            <a:ext cx="288032" cy="288032"/>
          </a:xfrm>
          <a:prstGeom prst="rect">
            <a:avLst/>
          </a:prstGeom>
        </p:spPr>
      </p:pic>
      <p:pic>
        <p:nvPicPr>
          <p:cNvPr id="42" name="Image 4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11960" y="2852936"/>
            <a:ext cx="288032" cy="288032"/>
          </a:xfrm>
          <a:prstGeom prst="rect">
            <a:avLst/>
          </a:prstGeom>
        </p:spPr>
      </p:pic>
      <p:pic>
        <p:nvPicPr>
          <p:cNvPr id="43" name="Image 4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11960" y="3789040"/>
            <a:ext cx="288032" cy="288032"/>
          </a:xfrm>
          <a:prstGeom prst="rect">
            <a:avLst/>
          </a:prstGeom>
        </p:spPr>
      </p:pic>
      <p:graphicFrame>
        <p:nvGraphicFramePr>
          <p:cNvPr id="44" name="Tableau 43"/>
          <p:cNvGraphicFramePr>
            <a:graphicFrameLocks noGrp="1"/>
          </p:cNvGraphicFramePr>
          <p:nvPr/>
        </p:nvGraphicFramePr>
        <p:xfrm>
          <a:off x="5940152" y="1397000"/>
          <a:ext cx="2880320" cy="1023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</a:tblGrid>
              <a:tr h="1023888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Combien concédez-vous de levées en</a:t>
                      </a:r>
                      <a:r>
                        <a:rPr lang="fr-FR" sz="2000" baseline="0" dirty="0" smtClean="0">
                          <a:solidFill>
                            <a:schemeClr val="tx1"/>
                          </a:solidFill>
                        </a:rPr>
                        <a:t> Nord-Sud sur une entame à Cœur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5" name="Tableau 44"/>
          <p:cNvGraphicFramePr>
            <a:graphicFrameLocks noGrp="1"/>
          </p:cNvGraphicFramePr>
          <p:nvPr/>
        </p:nvGraphicFramePr>
        <p:xfrm>
          <a:off x="5940152" y="2549128"/>
          <a:ext cx="2232248" cy="51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</a:tblGrid>
              <a:tr h="51983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Si vous jouez à SA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5940152" y="3717032"/>
          <a:ext cx="1656184" cy="73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Si vous jouez à l’atout       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47" name="Image 4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20272" y="4077072"/>
            <a:ext cx="288032" cy="288032"/>
          </a:xfrm>
          <a:prstGeom prst="rect">
            <a:avLst/>
          </a:prstGeom>
        </p:spPr>
      </p:pic>
      <p:graphicFrame>
        <p:nvGraphicFramePr>
          <p:cNvPr id="48" name="Tableau 47"/>
          <p:cNvGraphicFramePr>
            <a:graphicFrameLocks noGrp="1"/>
          </p:cNvGraphicFramePr>
          <p:nvPr/>
        </p:nvGraphicFramePr>
        <p:xfrm>
          <a:off x="5940152" y="4581128"/>
          <a:ext cx="2808312" cy="73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Evaluez la force du camp Nord-Sud  en points HL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9" name="Tableau 48"/>
          <p:cNvGraphicFramePr>
            <a:graphicFrameLocks noGrp="1"/>
          </p:cNvGraphicFramePr>
          <p:nvPr/>
        </p:nvGraphicFramePr>
        <p:xfrm>
          <a:off x="539552" y="5877272"/>
          <a:ext cx="2808312" cy="73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Evaluez la force du camp Nord-Sud  en points HLD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5940152" y="3140968"/>
          <a:ext cx="936104" cy="51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2" name="Tableau 51"/>
          <p:cNvGraphicFramePr>
            <a:graphicFrameLocks noGrp="1"/>
          </p:cNvGraphicFramePr>
          <p:nvPr/>
        </p:nvGraphicFramePr>
        <p:xfrm>
          <a:off x="7380312" y="5373216"/>
          <a:ext cx="1584176" cy="100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100811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17   en Sud</a:t>
                      </a:r>
                    </a:p>
                    <a:p>
                      <a:pPr marL="457200" indent="-457200">
                        <a:buAutoNum type="arabicPlain" startAt="13"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En Nord</a:t>
                      </a:r>
                    </a:p>
                    <a:p>
                      <a:pPr marL="457200" indent="-457200">
                        <a:buNone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= 30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3" name="Tableau 52"/>
          <p:cNvGraphicFramePr>
            <a:graphicFrameLocks noGrp="1"/>
          </p:cNvGraphicFramePr>
          <p:nvPr/>
        </p:nvGraphicFramePr>
        <p:xfrm>
          <a:off x="3563888" y="5896312"/>
          <a:ext cx="3600400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</a:tblGrid>
              <a:tr h="663848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18 en Sud + 16  en Nord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+ 4  9</a:t>
                      </a:r>
                      <a:r>
                        <a:rPr lang="fr-FR" sz="20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10</a:t>
                      </a:r>
                      <a:r>
                        <a:rPr lang="fr-FR" sz="20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11</a:t>
                      </a:r>
                      <a:r>
                        <a:rPr lang="fr-FR" sz="2000" baseline="30000" dirty="0" smtClean="0">
                          <a:solidFill>
                            <a:schemeClr val="tx1"/>
                          </a:solidFill>
                        </a:rPr>
                        <a:t>ème 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atout =  34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4" name="Tableau 53"/>
          <p:cNvGraphicFramePr>
            <a:graphicFrameLocks noGrp="1"/>
          </p:cNvGraphicFramePr>
          <p:nvPr/>
        </p:nvGraphicFramePr>
        <p:xfrm>
          <a:off x="7740352" y="3789040"/>
          <a:ext cx="936104" cy="51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1565710"/>
          <a:ext cx="1867908" cy="348319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67908"/>
              </a:tblGrid>
              <a:tr h="1403881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b="1" dirty="0" smtClean="0"/>
                        <a:t>A V 10 7 2</a:t>
                      </a:r>
                      <a:r>
                        <a:rPr lang="fr-FR" sz="2000" b="1" dirty="0" smtClean="0"/>
                        <a:t> </a:t>
                      </a:r>
                    </a:p>
                    <a:p>
                      <a:r>
                        <a:rPr lang="fr-FR" sz="2000" b="1" dirty="0" smtClean="0"/>
                        <a:t>      4 2</a:t>
                      </a:r>
                    </a:p>
                    <a:p>
                      <a:r>
                        <a:rPr lang="fr-FR" sz="2000" b="1" dirty="0" smtClean="0"/>
                        <a:t>      A 3 2 </a:t>
                      </a:r>
                    </a:p>
                    <a:p>
                      <a:r>
                        <a:rPr lang="fr-FR" sz="2000" b="1" dirty="0" smtClean="0"/>
                        <a:t>      D 10 3</a:t>
                      </a:r>
                    </a:p>
                  </a:txBody>
                  <a:tcPr/>
                </a:tc>
              </a:tr>
              <a:tr h="675433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</a:tr>
              <a:tr h="1403881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 R D 3</a:t>
                      </a:r>
                      <a:endParaRPr lang="fr-FR" sz="20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000" b="1" dirty="0" smtClean="0"/>
                        <a:t>      A 7 5</a:t>
                      </a:r>
                    </a:p>
                    <a:p>
                      <a:r>
                        <a:rPr lang="fr-FR" sz="2000" b="1" dirty="0" smtClean="0"/>
                        <a:t>      R 8 4</a:t>
                      </a:r>
                    </a:p>
                    <a:p>
                      <a:r>
                        <a:rPr lang="fr-FR" sz="2000" b="1" dirty="0" smtClean="0"/>
                        <a:t>      R V 9 2</a:t>
                      </a:r>
                      <a:endParaRPr lang="fr-FR" sz="20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2276872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988840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3528" y="2564904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4293096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005064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371703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520" y="4581128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115616" y="2996952"/>
            <a:ext cx="648072" cy="648072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5 - Leçon 16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08720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Exercice N° 5 - 2</a:t>
            </a:r>
            <a:endParaRPr lang="fr-FR" sz="2800" dirty="0"/>
          </a:p>
        </p:txBody>
      </p:sp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3563888" y="966624"/>
          <a:ext cx="475252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2528"/>
              </a:tblGrid>
              <a:tr h="504056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Quel sera le contrat final ?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" name="Tableau 33"/>
          <p:cNvGraphicFramePr>
            <a:graphicFrameLocks noGrp="1"/>
          </p:cNvGraphicFramePr>
          <p:nvPr/>
        </p:nvGraphicFramePr>
        <p:xfrm>
          <a:off x="3568188" y="1628800"/>
          <a:ext cx="1867908" cy="338995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67908"/>
              </a:tblGrid>
              <a:tr h="1287226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A 9 4</a:t>
                      </a:r>
                      <a:r>
                        <a:rPr lang="fr-FR" sz="2000" b="1" dirty="0" smtClean="0"/>
                        <a:t> </a:t>
                      </a:r>
                    </a:p>
                    <a:p>
                      <a:r>
                        <a:rPr lang="fr-FR" sz="2000" b="1" dirty="0" smtClean="0"/>
                        <a:t>      8 7 6 5 4</a:t>
                      </a:r>
                    </a:p>
                    <a:p>
                      <a:r>
                        <a:rPr lang="fr-FR" sz="2000" b="1" dirty="0" smtClean="0"/>
                        <a:t>      R D 2 </a:t>
                      </a:r>
                    </a:p>
                    <a:p>
                      <a:r>
                        <a:rPr lang="fr-FR" sz="2000" b="1" dirty="0" smtClean="0"/>
                        <a:t>      7 5</a:t>
                      </a:r>
                    </a:p>
                  </a:txBody>
                  <a:tcPr/>
                </a:tc>
              </a:tr>
              <a:tr h="768674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</a:tr>
              <a:tr h="1247550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 R D 2</a:t>
                      </a:r>
                      <a:endParaRPr lang="fr-FR" sz="20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000" b="1" dirty="0" smtClean="0"/>
                        <a:t>      10 9 3 2</a:t>
                      </a:r>
                    </a:p>
                    <a:p>
                      <a:r>
                        <a:rPr lang="fr-FR" sz="2000" b="1" dirty="0" smtClean="0"/>
                        <a:t>      A 9 8</a:t>
                      </a:r>
                    </a:p>
                    <a:p>
                      <a:r>
                        <a:rPr lang="fr-FR" sz="2000" b="1" dirty="0" smtClean="0"/>
                        <a:t>      A R 4</a:t>
                      </a:r>
                      <a:endParaRPr lang="fr-FR" sz="20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5" name="Image 34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144252" y="2988034"/>
            <a:ext cx="648072" cy="648072"/>
          </a:xfrm>
          <a:prstGeom prst="rect">
            <a:avLst/>
          </a:prstGeom>
        </p:spPr>
      </p:pic>
      <p:graphicFrame>
        <p:nvGraphicFramePr>
          <p:cNvPr id="37" name="Tableau 36"/>
          <p:cNvGraphicFramePr>
            <a:graphicFrameLocks noGrp="1"/>
          </p:cNvGraphicFramePr>
          <p:nvPr/>
        </p:nvGraphicFramePr>
        <p:xfrm>
          <a:off x="6448508" y="1628800"/>
          <a:ext cx="1867908" cy="338995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67908"/>
              </a:tblGrid>
              <a:tr h="1287226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V 2</a:t>
                      </a:r>
                      <a:r>
                        <a:rPr lang="fr-FR" sz="2000" b="1" dirty="0" smtClean="0"/>
                        <a:t> </a:t>
                      </a:r>
                    </a:p>
                    <a:p>
                      <a:r>
                        <a:rPr lang="fr-FR" sz="2000" b="1" dirty="0" smtClean="0"/>
                        <a:t>      7</a:t>
                      </a:r>
                    </a:p>
                    <a:p>
                      <a:r>
                        <a:rPr lang="fr-FR" sz="2000" b="1" dirty="0" smtClean="0"/>
                        <a:t>      R 9 8 5 2 </a:t>
                      </a:r>
                    </a:p>
                    <a:p>
                      <a:r>
                        <a:rPr lang="fr-FR" sz="2000" b="1" dirty="0" smtClean="0"/>
                        <a:t>      A 8 5 3 2</a:t>
                      </a:r>
                    </a:p>
                  </a:txBody>
                  <a:tcPr/>
                </a:tc>
              </a:tr>
              <a:tr h="768674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</a:tr>
              <a:tr h="1247550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 A R D 10 9 7</a:t>
                      </a:r>
                      <a:endParaRPr lang="fr-FR" sz="20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000" b="1" dirty="0" smtClean="0"/>
                        <a:t>      A 4 3</a:t>
                      </a:r>
                    </a:p>
                    <a:p>
                      <a:r>
                        <a:rPr lang="fr-FR" sz="2000" b="1" dirty="0" smtClean="0"/>
                        <a:t>      10 3</a:t>
                      </a:r>
                    </a:p>
                    <a:p>
                      <a:r>
                        <a:rPr lang="fr-FR" sz="2000" b="1" dirty="0" smtClean="0"/>
                        <a:t>      7 4</a:t>
                      </a:r>
                      <a:endParaRPr lang="fr-FR" sz="20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8" name="Image 37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024572" y="2988034"/>
            <a:ext cx="648072" cy="648072"/>
          </a:xfrm>
          <a:prstGeom prst="rect">
            <a:avLst/>
          </a:prstGeom>
        </p:spPr>
      </p:pic>
      <p:graphicFrame>
        <p:nvGraphicFramePr>
          <p:cNvPr id="39" name="Tableau 38"/>
          <p:cNvGraphicFramePr>
            <a:graphicFrameLocks noGrp="1"/>
          </p:cNvGraphicFramePr>
          <p:nvPr/>
        </p:nvGraphicFramePr>
        <p:xfrm>
          <a:off x="539552" y="5157192"/>
          <a:ext cx="1872208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36004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Sud donneur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0" name="Tableau 39"/>
          <p:cNvGraphicFramePr>
            <a:graphicFrameLocks noGrp="1"/>
          </p:cNvGraphicFramePr>
          <p:nvPr/>
        </p:nvGraphicFramePr>
        <p:xfrm>
          <a:off x="3563888" y="5157192"/>
          <a:ext cx="1872208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36004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Sud donneur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1" name="Tableau 40"/>
          <p:cNvGraphicFramePr>
            <a:graphicFrameLocks noGrp="1"/>
          </p:cNvGraphicFramePr>
          <p:nvPr/>
        </p:nvGraphicFramePr>
        <p:xfrm>
          <a:off x="6444208" y="5157192"/>
          <a:ext cx="1872208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36004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Sud donneur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1" name="Tableau 50"/>
          <p:cNvGraphicFramePr>
            <a:graphicFrameLocks noGrp="1"/>
          </p:cNvGraphicFramePr>
          <p:nvPr/>
        </p:nvGraphicFramePr>
        <p:xfrm>
          <a:off x="539552" y="5805264"/>
          <a:ext cx="1152128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648072">
                <a:tc>
                  <a:txBody>
                    <a:bodyPr/>
                    <a:lstStyle/>
                    <a:p>
                      <a:pPr algn="l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   4 </a:t>
                      </a:r>
                      <a:endParaRPr lang="fr-F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55" name="Image 5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15616" y="5877272"/>
            <a:ext cx="432048" cy="432048"/>
          </a:xfrm>
          <a:prstGeom prst="rect">
            <a:avLst/>
          </a:prstGeom>
        </p:spPr>
      </p:pic>
      <p:graphicFrame>
        <p:nvGraphicFramePr>
          <p:cNvPr id="56" name="Tableau 55"/>
          <p:cNvGraphicFramePr>
            <a:graphicFrameLocks noGrp="1"/>
          </p:cNvGraphicFramePr>
          <p:nvPr/>
        </p:nvGraphicFramePr>
        <p:xfrm>
          <a:off x="3923928" y="5805264"/>
          <a:ext cx="1152128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648072">
                <a:tc>
                  <a:txBody>
                    <a:bodyPr/>
                    <a:lstStyle/>
                    <a:p>
                      <a:pPr algn="l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   4 </a:t>
                      </a:r>
                      <a:endParaRPr lang="fr-F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8" name="Tableau 57"/>
          <p:cNvGraphicFramePr>
            <a:graphicFrameLocks noGrp="1"/>
          </p:cNvGraphicFramePr>
          <p:nvPr/>
        </p:nvGraphicFramePr>
        <p:xfrm>
          <a:off x="6804248" y="5805264"/>
          <a:ext cx="1152128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648072">
                <a:tc>
                  <a:txBody>
                    <a:bodyPr/>
                    <a:lstStyle/>
                    <a:p>
                      <a:pPr algn="l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   4 </a:t>
                      </a:r>
                      <a:endParaRPr lang="fr-F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59" name="Image 5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5877272"/>
            <a:ext cx="432048" cy="432048"/>
          </a:xfrm>
          <a:prstGeom prst="rect">
            <a:avLst/>
          </a:prstGeom>
        </p:spPr>
      </p:pic>
      <p:pic>
        <p:nvPicPr>
          <p:cNvPr id="60" name="Image 59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5877272"/>
            <a:ext cx="360040" cy="360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1565710"/>
          <a:ext cx="1867908" cy="140388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67908"/>
              </a:tblGrid>
              <a:tr h="1403881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b="1" dirty="0" smtClean="0"/>
                        <a:t>A 9 8 7 2</a:t>
                      </a:r>
                      <a:r>
                        <a:rPr lang="fr-FR" sz="2000" b="1" dirty="0" smtClean="0"/>
                        <a:t> </a:t>
                      </a:r>
                    </a:p>
                    <a:p>
                      <a:r>
                        <a:rPr lang="fr-FR" sz="2000" b="1" dirty="0" smtClean="0"/>
                        <a:t>      8</a:t>
                      </a:r>
                    </a:p>
                    <a:p>
                      <a:r>
                        <a:rPr lang="fr-FR" sz="2000" b="1" dirty="0" smtClean="0"/>
                        <a:t>      R V 9 </a:t>
                      </a:r>
                    </a:p>
                    <a:p>
                      <a:r>
                        <a:rPr lang="fr-FR" sz="2000" b="1" dirty="0" smtClean="0"/>
                        <a:t>      D 10 7 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2276872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988840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3528" y="2564904"/>
            <a:ext cx="288032" cy="288032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5 - Leçon 16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08720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Exercice N° 5 - 3</a:t>
            </a:r>
            <a:endParaRPr lang="fr-FR" sz="2800" dirty="0"/>
          </a:p>
        </p:txBody>
      </p:sp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3563888" y="966624"/>
          <a:ext cx="475252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2528"/>
              </a:tblGrid>
              <a:tr h="504056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Votre partenaire a ouvert ?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" name="Tableau 33"/>
          <p:cNvGraphicFramePr>
            <a:graphicFrameLocks noGrp="1"/>
          </p:cNvGraphicFramePr>
          <p:nvPr/>
        </p:nvGraphicFramePr>
        <p:xfrm>
          <a:off x="3568188" y="1628800"/>
          <a:ext cx="1867908" cy="1310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67908"/>
              </a:tblGrid>
              <a:tr h="1287226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A D 9</a:t>
                      </a:r>
                      <a:r>
                        <a:rPr lang="fr-FR" sz="2000" b="1" dirty="0" smtClean="0"/>
                        <a:t> </a:t>
                      </a:r>
                    </a:p>
                    <a:p>
                      <a:r>
                        <a:rPr lang="fr-FR" sz="2000" b="1" dirty="0" smtClean="0"/>
                        <a:t>      R V 7 5 2</a:t>
                      </a:r>
                    </a:p>
                    <a:p>
                      <a:r>
                        <a:rPr lang="fr-FR" sz="2000" b="1" dirty="0" smtClean="0"/>
                        <a:t>      7 2 </a:t>
                      </a:r>
                    </a:p>
                    <a:p>
                      <a:r>
                        <a:rPr lang="fr-FR" sz="2000" b="1" dirty="0" smtClean="0"/>
                        <a:t>      A 10 9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7" name="Tableau 36"/>
          <p:cNvGraphicFramePr>
            <a:graphicFrameLocks noGrp="1"/>
          </p:cNvGraphicFramePr>
          <p:nvPr/>
        </p:nvGraphicFramePr>
        <p:xfrm>
          <a:off x="6448508" y="1628800"/>
          <a:ext cx="1867908" cy="1310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67908"/>
              </a:tblGrid>
              <a:tr h="1287226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9 4</a:t>
                      </a:r>
                      <a:r>
                        <a:rPr lang="fr-FR" sz="2000" b="1" dirty="0" smtClean="0"/>
                        <a:t> </a:t>
                      </a:r>
                    </a:p>
                    <a:p>
                      <a:r>
                        <a:rPr lang="fr-FR" sz="2000" b="1" dirty="0" smtClean="0"/>
                        <a:t>      5 4</a:t>
                      </a:r>
                    </a:p>
                    <a:p>
                      <a:r>
                        <a:rPr lang="fr-FR" sz="2000" b="1" dirty="0" smtClean="0"/>
                        <a:t>      A D V 8 2 </a:t>
                      </a:r>
                    </a:p>
                    <a:p>
                      <a:r>
                        <a:rPr lang="fr-FR" sz="2000" b="1" dirty="0" smtClean="0"/>
                        <a:t>      R V 7 5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1331640" y="3068960"/>
          <a:ext cx="468052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0"/>
              </a:tblGrid>
              <a:tr h="504056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Remplissez les petits papiers :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Tableau 30"/>
          <p:cNvGraphicFramePr>
            <a:graphicFrameLocks noGrp="1"/>
          </p:cNvGraphicFramePr>
          <p:nvPr/>
        </p:nvGraphicFramePr>
        <p:xfrm>
          <a:off x="251520" y="4005063"/>
          <a:ext cx="2448272" cy="1440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1224136"/>
              </a:tblGrid>
              <a:tr h="1440161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5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1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3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4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Point H :</a:t>
                      </a:r>
                    </a:p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4653136"/>
            <a:ext cx="288032" cy="288032"/>
          </a:xfrm>
          <a:prstGeom prst="rect">
            <a:avLst/>
          </a:prstGeom>
        </p:spPr>
      </p:pic>
      <p:pic>
        <p:nvPicPr>
          <p:cNvPr id="36" name="Image 3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4365104"/>
            <a:ext cx="288032" cy="288032"/>
          </a:xfrm>
          <a:prstGeom prst="rect">
            <a:avLst/>
          </a:prstGeom>
        </p:spPr>
      </p:pic>
      <p:pic>
        <p:nvPicPr>
          <p:cNvPr id="42" name="Image 4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4077072"/>
            <a:ext cx="288032" cy="288032"/>
          </a:xfrm>
          <a:prstGeom prst="rect">
            <a:avLst/>
          </a:prstGeom>
        </p:spPr>
      </p:pic>
      <p:pic>
        <p:nvPicPr>
          <p:cNvPr id="43" name="Image 4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3528" y="4941168"/>
            <a:ext cx="288032" cy="288032"/>
          </a:xfrm>
          <a:prstGeom prst="rect">
            <a:avLst/>
          </a:prstGeom>
        </p:spPr>
      </p:pic>
      <p:graphicFrame>
        <p:nvGraphicFramePr>
          <p:cNvPr id="49" name="Tableau 48"/>
          <p:cNvGraphicFramePr>
            <a:graphicFrameLocks noGrp="1"/>
          </p:cNvGraphicFramePr>
          <p:nvPr/>
        </p:nvGraphicFramePr>
        <p:xfrm>
          <a:off x="3419872" y="4005064"/>
          <a:ext cx="2448272" cy="1440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1224136"/>
              </a:tblGrid>
              <a:tr h="1440161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3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5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2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3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Point H :</a:t>
                      </a:r>
                    </a:p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pic>
        <p:nvPicPr>
          <p:cNvPr id="50" name="Image 4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91880" y="4653137"/>
            <a:ext cx="288032" cy="288032"/>
          </a:xfrm>
          <a:prstGeom prst="rect">
            <a:avLst/>
          </a:prstGeom>
        </p:spPr>
      </p:pic>
      <p:pic>
        <p:nvPicPr>
          <p:cNvPr id="52" name="Image 51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91880" y="4365105"/>
            <a:ext cx="288032" cy="288032"/>
          </a:xfrm>
          <a:prstGeom prst="rect">
            <a:avLst/>
          </a:prstGeom>
        </p:spPr>
      </p:pic>
      <p:pic>
        <p:nvPicPr>
          <p:cNvPr id="53" name="Image 5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91880" y="4077073"/>
            <a:ext cx="288032" cy="288032"/>
          </a:xfrm>
          <a:prstGeom prst="rect">
            <a:avLst/>
          </a:prstGeom>
        </p:spPr>
      </p:pic>
      <p:pic>
        <p:nvPicPr>
          <p:cNvPr id="54" name="Image 53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91880" y="4941169"/>
            <a:ext cx="288032" cy="288032"/>
          </a:xfrm>
          <a:prstGeom prst="rect">
            <a:avLst/>
          </a:prstGeom>
        </p:spPr>
      </p:pic>
      <p:graphicFrame>
        <p:nvGraphicFramePr>
          <p:cNvPr id="57" name="Tableau 56"/>
          <p:cNvGraphicFramePr>
            <a:graphicFrameLocks noGrp="1"/>
          </p:cNvGraphicFramePr>
          <p:nvPr/>
        </p:nvGraphicFramePr>
        <p:xfrm>
          <a:off x="6516216" y="4005064"/>
          <a:ext cx="2448272" cy="1440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1224136"/>
              </a:tblGrid>
              <a:tr h="1440161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2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2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5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4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Point H :</a:t>
                      </a:r>
                    </a:p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pic>
        <p:nvPicPr>
          <p:cNvPr id="61" name="Image 60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4653137"/>
            <a:ext cx="244827" cy="288032"/>
          </a:xfrm>
          <a:prstGeom prst="rect">
            <a:avLst/>
          </a:prstGeom>
        </p:spPr>
      </p:pic>
      <p:pic>
        <p:nvPicPr>
          <p:cNvPr id="62" name="Image 61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88224" y="4365105"/>
            <a:ext cx="244827" cy="288032"/>
          </a:xfrm>
          <a:prstGeom prst="rect">
            <a:avLst/>
          </a:prstGeom>
        </p:spPr>
      </p:pic>
      <p:pic>
        <p:nvPicPr>
          <p:cNvPr id="63" name="Image 6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88224" y="4077073"/>
            <a:ext cx="244827" cy="288032"/>
          </a:xfrm>
          <a:prstGeom prst="rect">
            <a:avLst/>
          </a:prstGeom>
        </p:spPr>
      </p:pic>
      <p:pic>
        <p:nvPicPr>
          <p:cNvPr id="64" name="Image 63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88224" y="4941169"/>
            <a:ext cx="244827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5 - Leçon 16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08720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Exercice N° 5 - 4</a:t>
            </a:r>
            <a:endParaRPr lang="fr-FR" sz="2800" dirty="0"/>
          </a:p>
        </p:txBody>
      </p:sp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3563888" y="966624"/>
          <a:ext cx="4752528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2528"/>
              </a:tblGrid>
              <a:tr h="504056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Calculez les scores obtenus en cas de réussite des contrats : 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32" name="ZoneTexte 31"/>
          <p:cNvSpPr txBox="1"/>
          <p:nvPr/>
        </p:nvSpPr>
        <p:spPr>
          <a:xfrm>
            <a:off x="683568" y="2276872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1       +  1  =                                                2       =</a:t>
            </a:r>
            <a:endParaRPr lang="fr-FR" sz="2800" b="1" dirty="0"/>
          </a:p>
        </p:txBody>
      </p:sp>
      <p:pic>
        <p:nvPicPr>
          <p:cNvPr id="35" name="Image 34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2348880"/>
            <a:ext cx="432048" cy="432048"/>
          </a:xfrm>
          <a:prstGeom prst="rect">
            <a:avLst/>
          </a:prstGeom>
        </p:spPr>
      </p:pic>
      <p:pic>
        <p:nvPicPr>
          <p:cNvPr id="38" name="Image 37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16216" y="2348880"/>
            <a:ext cx="432048" cy="432048"/>
          </a:xfrm>
          <a:prstGeom prst="rect">
            <a:avLst/>
          </a:prstGeom>
        </p:spPr>
      </p:pic>
      <p:sp>
        <p:nvSpPr>
          <p:cNvPr id="39" name="ZoneTexte 38"/>
          <p:cNvSpPr txBox="1"/>
          <p:nvPr/>
        </p:nvSpPr>
        <p:spPr>
          <a:xfrm>
            <a:off x="683568" y="3049796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1       +  3  =                                                4       =</a:t>
            </a:r>
            <a:endParaRPr lang="fr-FR" sz="2800" b="1" dirty="0"/>
          </a:p>
        </p:txBody>
      </p:sp>
      <p:pic>
        <p:nvPicPr>
          <p:cNvPr id="40" name="Image 39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3121804"/>
            <a:ext cx="432048" cy="432048"/>
          </a:xfrm>
          <a:prstGeom prst="rect">
            <a:avLst/>
          </a:prstGeom>
        </p:spPr>
      </p:pic>
      <p:pic>
        <p:nvPicPr>
          <p:cNvPr id="41" name="Image 40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16216" y="3121804"/>
            <a:ext cx="432048" cy="432048"/>
          </a:xfrm>
          <a:prstGeom prst="rect">
            <a:avLst/>
          </a:prstGeom>
        </p:spPr>
      </p:pic>
      <p:sp>
        <p:nvSpPr>
          <p:cNvPr id="44" name="ZoneTexte 43"/>
          <p:cNvSpPr txBox="1"/>
          <p:nvPr/>
        </p:nvSpPr>
        <p:spPr>
          <a:xfrm>
            <a:off x="683568" y="3769876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1       +  5  =                                                6       =</a:t>
            </a:r>
            <a:endParaRPr lang="fr-FR" sz="2800" b="1" dirty="0"/>
          </a:p>
        </p:txBody>
      </p:sp>
      <p:pic>
        <p:nvPicPr>
          <p:cNvPr id="45" name="Image 44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3841884"/>
            <a:ext cx="432048" cy="432048"/>
          </a:xfrm>
          <a:prstGeom prst="rect">
            <a:avLst/>
          </a:prstGeom>
        </p:spPr>
      </p:pic>
      <p:pic>
        <p:nvPicPr>
          <p:cNvPr id="47" name="Image 46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16216" y="3841884"/>
            <a:ext cx="432048" cy="432048"/>
          </a:xfrm>
          <a:prstGeom prst="rect">
            <a:avLst/>
          </a:prstGeom>
        </p:spPr>
      </p:pic>
      <p:sp>
        <p:nvSpPr>
          <p:cNvPr id="48" name="ZoneTexte 47"/>
          <p:cNvSpPr txBox="1"/>
          <p:nvPr/>
        </p:nvSpPr>
        <p:spPr>
          <a:xfrm>
            <a:off x="683568" y="4489956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2       +  5  =                                                7       =</a:t>
            </a:r>
            <a:endParaRPr lang="fr-FR" sz="2800" b="1" dirty="0"/>
          </a:p>
        </p:txBody>
      </p:sp>
      <p:pic>
        <p:nvPicPr>
          <p:cNvPr id="51" name="Image 50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4561964"/>
            <a:ext cx="432048" cy="432048"/>
          </a:xfrm>
          <a:prstGeom prst="rect">
            <a:avLst/>
          </a:prstGeom>
        </p:spPr>
      </p:pic>
      <p:pic>
        <p:nvPicPr>
          <p:cNvPr id="55" name="Image 54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16216" y="4561964"/>
            <a:ext cx="432048" cy="432048"/>
          </a:xfrm>
          <a:prstGeom prst="rect">
            <a:avLst/>
          </a:prstGeom>
        </p:spPr>
      </p:pic>
      <p:sp>
        <p:nvSpPr>
          <p:cNvPr id="56" name="ZoneTexte 55"/>
          <p:cNvSpPr txBox="1"/>
          <p:nvPr/>
        </p:nvSpPr>
        <p:spPr>
          <a:xfrm>
            <a:off x="683568" y="5282044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4       +  2  =                                           6       +  1 =</a:t>
            </a:r>
            <a:endParaRPr lang="fr-FR" sz="2800" b="1" dirty="0"/>
          </a:p>
        </p:txBody>
      </p:sp>
      <p:pic>
        <p:nvPicPr>
          <p:cNvPr id="58" name="Image 57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5354052"/>
            <a:ext cx="432048" cy="432048"/>
          </a:xfrm>
          <a:prstGeom prst="rect">
            <a:avLst/>
          </a:prstGeom>
        </p:spPr>
      </p:pic>
      <p:pic>
        <p:nvPicPr>
          <p:cNvPr id="59" name="Image 58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84168" y="5354052"/>
            <a:ext cx="432048" cy="432048"/>
          </a:xfrm>
          <a:prstGeom prst="rect">
            <a:avLst/>
          </a:prstGeom>
        </p:spPr>
      </p:pic>
      <p:graphicFrame>
        <p:nvGraphicFramePr>
          <p:cNvPr id="60" name="Tableau 59"/>
          <p:cNvGraphicFramePr>
            <a:graphicFrameLocks noGrp="1"/>
          </p:cNvGraphicFramePr>
          <p:nvPr/>
        </p:nvGraphicFramePr>
        <p:xfrm>
          <a:off x="2699792" y="2276872"/>
          <a:ext cx="158417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110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5" name="Tableau 64"/>
          <p:cNvGraphicFramePr>
            <a:graphicFrameLocks noGrp="1"/>
          </p:cNvGraphicFramePr>
          <p:nvPr/>
        </p:nvGraphicFramePr>
        <p:xfrm>
          <a:off x="7452320" y="2276872"/>
          <a:ext cx="158417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110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6" name="Tableau 65"/>
          <p:cNvGraphicFramePr>
            <a:graphicFrameLocks noGrp="1"/>
          </p:cNvGraphicFramePr>
          <p:nvPr/>
        </p:nvGraphicFramePr>
        <p:xfrm>
          <a:off x="2699792" y="3068960"/>
          <a:ext cx="158417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170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7" name="Tableau 66"/>
          <p:cNvGraphicFramePr>
            <a:graphicFrameLocks noGrp="1"/>
          </p:cNvGraphicFramePr>
          <p:nvPr/>
        </p:nvGraphicFramePr>
        <p:xfrm>
          <a:off x="7452320" y="3068960"/>
          <a:ext cx="158417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420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8" name="Tableau 67"/>
          <p:cNvGraphicFramePr>
            <a:graphicFrameLocks noGrp="1"/>
          </p:cNvGraphicFramePr>
          <p:nvPr/>
        </p:nvGraphicFramePr>
        <p:xfrm>
          <a:off x="2699792" y="3789040"/>
          <a:ext cx="158417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230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9" name="Tableau 68"/>
          <p:cNvGraphicFramePr>
            <a:graphicFrameLocks noGrp="1"/>
          </p:cNvGraphicFramePr>
          <p:nvPr/>
        </p:nvGraphicFramePr>
        <p:xfrm>
          <a:off x="7452320" y="3789040"/>
          <a:ext cx="158417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980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0" name="Tableau 69"/>
          <p:cNvGraphicFramePr>
            <a:graphicFrameLocks noGrp="1"/>
          </p:cNvGraphicFramePr>
          <p:nvPr/>
        </p:nvGraphicFramePr>
        <p:xfrm>
          <a:off x="2699792" y="4509120"/>
          <a:ext cx="158417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260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1" name="Tableau 70"/>
          <p:cNvGraphicFramePr>
            <a:graphicFrameLocks noGrp="1"/>
          </p:cNvGraphicFramePr>
          <p:nvPr/>
        </p:nvGraphicFramePr>
        <p:xfrm>
          <a:off x="7452320" y="4509120"/>
          <a:ext cx="158417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1510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2" name="Tableau 71"/>
          <p:cNvGraphicFramePr>
            <a:graphicFrameLocks noGrp="1"/>
          </p:cNvGraphicFramePr>
          <p:nvPr/>
        </p:nvGraphicFramePr>
        <p:xfrm>
          <a:off x="2699792" y="5301208"/>
          <a:ext cx="158417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480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3" name="Tableau 72"/>
          <p:cNvGraphicFramePr>
            <a:graphicFrameLocks noGrp="1"/>
          </p:cNvGraphicFramePr>
          <p:nvPr/>
        </p:nvGraphicFramePr>
        <p:xfrm>
          <a:off x="7452320" y="5301208"/>
          <a:ext cx="158417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1010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3" y="1911254"/>
          <a:ext cx="3312366" cy="396601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36103"/>
                <a:gridCol w="1080120"/>
                <a:gridCol w="1296143"/>
              </a:tblGrid>
              <a:tr h="1287226">
                <a:tc>
                  <a:txBody>
                    <a:bodyPr/>
                    <a:lstStyle/>
                    <a:p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</a:t>
                      </a:r>
                      <a:r>
                        <a:rPr lang="fr-FR" sz="20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9 5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 R</a:t>
                      </a:r>
                    </a:p>
                    <a:p>
                      <a:r>
                        <a:rPr lang="fr-FR" sz="2000" b="1" dirty="0" smtClean="0"/>
                        <a:t>      - </a:t>
                      </a:r>
                    </a:p>
                    <a:p>
                      <a:r>
                        <a:rPr lang="fr-FR" sz="2000" b="1" dirty="0" smtClean="0"/>
                        <a:t>     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344738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 10 </a:t>
                      </a:r>
                    </a:p>
                    <a:p>
                      <a:r>
                        <a:rPr lang="fr-FR" sz="2000" b="1" dirty="0" smtClean="0"/>
                        <a:t>      2</a:t>
                      </a:r>
                    </a:p>
                    <a:p>
                      <a:r>
                        <a:rPr lang="fr-FR" sz="2000" b="1" dirty="0" smtClean="0"/>
                        <a:t>      A</a:t>
                      </a:r>
                    </a:p>
                    <a:p>
                      <a:r>
                        <a:rPr lang="fr-FR" sz="2000" b="1" dirty="0" smtClean="0"/>
                        <a:t>      10</a:t>
                      </a:r>
                      <a:endParaRPr lang="fr-F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 -</a:t>
                      </a:r>
                      <a:endParaRPr lang="fr-FR" sz="20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000" b="1" dirty="0" smtClean="0"/>
                        <a:t>      D 10</a:t>
                      </a:r>
                      <a:r>
                        <a:rPr lang="fr-FR" sz="2000" b="1" baseline="0" dirty="0" smtClean="0"/>
                        <a:t>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 2</a:t>
                      </a:r>
                    </a:p>
                    <a:p>
                      <a:r>
                        <a:rPr lang="fr-FR" sz="2000" b="1" dirty="0" smtClean="0"/>
                        <a:t>      5</a:t>
                      </a:r>
                    </a:p>
                  </a:txBody>
                  <a:tcPr/>
                </a:tc>
              </a:tr>
              <a:tr h="1247550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 -</a:t>
                      </a:r>
                      <a:endParaRPr lang="fr-FR" sz="20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000" b="1" dirty="0" smtClean="0"/>
                        <a:t>      A 7</a:t>
                      </a:r>
                    </a:p>
                    <a:p>
                      <a:r>
                        <a:rPr lang="fr-FR" sz="2000" b="1" dirty="0" smtClean="0"/>
                        <a:t>      8</a:t>
                      </a:r>
                    </a:p>
                    <a:p>
                      <a:r>
                        <a:rPr lang="fr-FR" sz="2000" b="1" dirty="0" smtClean="0"/>
                        <a:t>      2</a:t>
                      </a:r>
                      <a:endParaRPr lang="fr-F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255040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47664" y="2262376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47664" y="1974344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547664" y="2838440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5214704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47664" y="4926672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47664" y="4638640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547664" y="5502736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846552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3558520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3198480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4134584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47664" y="3558520"/>
            <a:ext cx="576064" cy="576064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5 - Leçon 16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08720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Exercice N° 5 - 5</a:t>
            </a:r>
            <a:endParaRPr lang="fr-FR" sz="2800" dirty="0"/>
          </a:p>
        </p:txBody>
      </p:sp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3918560"/>
            <a:ext cx="288032" cy="288032"/>
          </a:xfrm>
          <a:prstGeom prst="rect">
            <a:avLst/>
          </a:prstGeom>
        </p:spPr>
      </p:pic>
      <p:pic>
        <p:nvPicPr>
          <p:cNvPr id="36" name="Image 3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3630528"/>
            <a:ext cx="288032" cy="288032"/>
          </a:xfrm>
          <a:prstGeom prst="rect">
            <a:avLst/>
          </a:prstGeom>
        </p:spPr>
      </p:pic>
      <p:pic>
        <p:nvPicPr>
          <p:cNvPr id="42" name="Image 4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27784" y="3270488"/>
            <a:ext cx="288032" cy="288032"/>
          </a:xfrm>
          <a:prstGeom prst="rect">
            <a:avLst/>
          </a:prstGeom>
        </p:spPr>
      </p:pic>
      <p:pic>
        <p:nvPicPr>
          <p:cNvPr id="43" name="Image 4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27784" y="4206592"/>
            <a:ext cx="288032" cy="288032"/>
          </a:xfrm>
          <a:prstGeom prst="rect">
            <a:avLst/>
          </a:prstGeom>
        </p:spPr>
      </p:pic>
      <p:graphicFrame>
        <p:nvGraphicFramePr>
          <p:cNvPr id="44" name="Tableau 43"/>
          <p:cNvGraphicFramePr>
            <a:graphicFrameLocks noGrp="1"/>
          </p:cNvGraphicFramePr>
          <p:nvPr/>
        </p:nvGraphicFramePr>
        <p:xfrm>
          <a:off x="4139952" y="1124744"/>
          <a:ext cx="4248472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</a:tblGrid>
              <a:tr h="648072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Vrai ou faux ?  Atout 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5" name="Tableau 44"/>
          <p:cNvGraphicFramePr>
            <a:graphicFrameLocks noGrp="1"/>
          </p:cNvGraphicFramePr>
          <p:nvPr/>
        </p:nvGraphicFramePr>
        <p:xfrm>
          <a:off x="4139952" y="1916832"/>
          <a:ext cx="3456384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</a:tblGrid>
              <a:tr h="51983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1 - Ouest joue le 10 de        et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Nord peut couper du Roi de 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4139952" y="2708920"/>
          <a:ext cx="3456384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2 - Ouest joue le 10 de        et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Nord fournit le 5 et Est </a:t>
                      </a:r>
                      <a:r>
                        <a:rPr lang="fr-FR" sz="2000" dirty="0" err="1" smtClean="0">
                          <a:solidFill>
                            <a:schemeClr val="tx1"/>
                          </a:solidFill>
                        </a:rPr>
                        <a:t>est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obligé de couper. 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7668344" y="1916832"/>
          <a:ext cx="936104" cy="51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Faux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34" name="Image 33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1196752"/>
            <a:ext cx="432048" cy="432048"/>
          </a:xfrm>
          <a:prstGeom prst="rect">
            <a:avLst/>
          </a:prstGeom>
        </p:spPr>
      </p:pic>
      <p:pic>
        <p:nvPicPr>
          <p:cNvPr id="35" name="Image 3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660232" y="1988840"/>
            <a:ext cx="288032" cy="288032"/>
          </a:xfrm>
          <a:prstGeom prst="rect">
            <a:avLst/>
          </a:prstGeom>
        </p:spPr>
      </p:pic>
      <p:pic>
        <p:nvPicPr>
          <p:cNvPr id="37" name="Image 3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6296" y="2276872"/>
            <a:ext cx="288032" cy="288032"/>
          </a:xfrm>
          <a:prstGeom prst="rect">
            <a:avLst/>
          </a:prstGeom>
        </p:spPr>
      </p:pic>
      <p:pic>
        <p:nvPicPr>
          <p:cNvPr id="38" name="Image 3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60232" y="2780928"/>
            <a:ext cx="288032" cy="288032"/>
          </a:xfrm>
          <a:prstGeom prst="rect">
            <a:avLst/>
          </a:prstGeom>
        </p:spPr>
      </p:pic>
      <p:graphicFrame>
        <p:nvGraphicFramePr>
          <p:cNvPr id="39" name="Tableau 38"/>
          <p:cNvGraphicFramePr>
            <a:graphicFrameLocks noGrp="1"/>
          </p:cNvGraphicFramePr>
          <p:nvPr/>
        </p:nvGraphicFramePr>
        <p:xfrm>
          <a:off x="7668344" y="2924944"/>
          <a:ext cx="936104" cy="51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Faux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0" name="Tableau 39"/>
          <p:cNvGraphicFramePr>
            <a:graphicFrameLocks noGrp="1"/>
          </p:cNvGraphicFramePr>
          <p:nvPr/>
        </p:nvGraphicFramePr>
        <p:xfrm>
          <a:off x="4139952" y="3789040"/>
          <a:ext cx="3456384" cy="73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3 - Nord joue le 5 de        et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Est peut défausser le 5 de        . 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41" name="Image 40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44208" y="3861048"/>
            <a:ext cx="288032" cy="288032"/>
          </a:xfrm>
          <a:prstGeom prst="rect">
            <a:avLst/>
          </a:prstGeom>
        </p:spPr>
      </p:pic>
      <p:pic>
        <p:nvPicPr>
          <p:cNvPr id="51" name="Image 5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948264" y="4149080"/>
            <a:ext cx="288032" cy="288032"/>
          </a:xfrm>
          <a:prstGeom prst="rect">
            <a:avLst/>
          </a:prstGeom>
        </p:spPr>
      </p:pic>
      <p:graphicFrame>
        <p:nvGraphicFramePr>
          <p:cNvPr id="55" name="Tableau 54"/>
          <p:cNvGraphicFramePr>
            <a:graphicFrameLocks noGrp="1"/>
          </p:cNvGraphicFramePr>
          <p:nvPr/>
        </p:nvGraphicFramePr>
        <p:xfrm>
          <a:off x="7668344" y="3915008"/>
          <a:ext cx="936104" cy="51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Vrai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6" name="Tableau 55"/>
          <p:cNvGraphicFramePr>
            <a:graphicFrameLocks noGrp="1"/>
          </p:cNvGraphicFramePr>
          <p:nvPr/>
        </p:nvGraphicFramePr>
        <p:xfrm>
          <a:off x="4139952" y="4637360"/>
          <a:ext cx="3456384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4 - Nord joue le 5 de        , Est coupe du 10 de       et Sud est obligé de surcouper de l’As      . 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7" name="Tableau 56"/>
          <p:cNvGraphicFramePr>
            <a:graphicFrameLocks noGrp="1"/>
          </p:cNvGraphicFramePr>
          <p:nvPr/>
        </p:nvGraphicFramePr>
        <p:xfrm>
          <a:off x="7668344" y="4709368"/>
          <a:ext cx="936104" cy="51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Faux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58" name="Image 5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44208" y="4725144"/>
            <a:ext cx="288032" cy="288032"/>
          </a:xfrm>
          <a:prstGeom prst="rect">
            <a:avLst/>
          </a:prstGeom>
        </p:spPr>
      </p:pic>
      <p:pic>
        <p:nvPicPr>
          <p:cNvPr id="59" name="Image 58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8144" y="4941168"/>
            <a:ext cx="288032" cy="288032"/>
          </a:xfrm>
          <a:prstGeom prst="rect">
            <a:avLst/>
          </a:prstGeom>
        </p:spPr>
      </p:pic>
      <p:pic>
        <p:nvPicPr>
          <p:cNvPr id="60" name="Image 59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5301208"/>
            <a:ext cx="288032" cy="288032"/>
          </a:xfrm>
          <a:prstGeom prst="rect">
            <a:avLst/>
          </a:prstGeom>
        </p:spPr>
      </p:pic>
      <p:graphicFrame>
        <p:nvGraphicFramePr>
          <p:cNvPr id="61" name="Tableau 60"/>
          <p:cNvGraphicFramePr>
            <a:graphicFrameLocks noGrp="1"/>
          </p:cNvGraphicFramePr>
          <p:nvPr/>
        </p:nvGraphicFramePr>
        <p:xfrm>
          <a:off x="4139952" y="5735528"/>
          <a:ext cx="3456384" cy="73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5 - Sud joue le 7 de        , Ouest peut défausser le 10 de  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62" name="Image 61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5805264"/>
            <a:ext cx="288032" cy="288032"/>
          </a:xfrm>
          <a:prstGeom prst="rect">
            <a:avLst/>
          </a:prstGeom>
        </p:spPr>
      </p:pic>
      <p:pic>
        <p:nvPicPr>
          <p:cNvPr id="63" name="Image 6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32240" y="6093296"/>
            <a:ext cx="288032" cy="288032"/>
          </a:xfrm>
          <a:prstGeom prst="rect">
            <a:avLst/>
          </a:prstGeom>
        </p:spPr>
      </p:pic>
      <p:graphicFrame>
        <p:nvGraphicFramePr>
          <p:cNvPr id="64" name="Tableau 63"/>
          <p:cNvGraphicFramePr>
            <a:graphicFrameLocks noGrp="1"/>
          </p:cNvGraphicFramePr>
          <p:nvPr/>
        </p:nvGraphicFramePr>
        <p:xfrm>
          <a:off x="7668344" y="5805264"/>
          <a:ext cx="936104" cy="51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Faux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51519" y="1628800"/>
          <a:ext cx="5544618" cy="5029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0201"/>
                <a:gridCol w="2016224"/>
                <a:gridCol w="1728193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Etui3 : </a:t>
                      </a:r>
                    </a:p>
                    <a:p>
                      <a:r>
                        <a:rPr lang="fr-FR" sz="2000" b="1" dirty="0" smtClean="0"/>
                        <a:t>Sud donneur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V 7 2</a:t>
                      </a:r>
                      <a:r>
                        <a:rPr lang="fr-FR" sz="2400" b="1" dirty="0" smtClean="0"/>
                        <a:t> </a:t>
                      </a:r>
                    </a:p>
                    <a:p>
                      <a:r>
                        <a:rPr lang="fr-FR" sz="2400" b="1" dirty="0" smtClean="0"/>
                        <a:t>     D 8 5</a:t>
                      </a:r>
                    </a:p>
                    <a:p>
                      <a:r>
                        <a:rPr lang="fr-FR" sz="2400" b="1" dirty="0" smtClean="0"/>
                        <a:t>     A V 10 7 6 2 </a:t>
                      </a:r>
                    </a:p>
                    <a:p>
                      <a:r>
                        <a:rPr lang="fr-FR" sz="2400" b="1" dirty="0" smtClean="0"/>
                        <a:t>    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2 - J’ai 8 H avec 3       , 3</a:t>
                      </a:r>
                    </a:p>
                    <a:p>
                      <a:pPr marL="457200" indent="-457200">
                        <a:buAutoNum type="arabicPlain" startAt="6"/>
                      </a:pPr>
                      <a:r>
                        <a:rPr lang="fr-FR" sz="2000" b="1" dirty="0" smtClean="0"/>
                        <a:t>  et 1</a:t>
                      </a:r>
                    </a:p>
                    <a:p>
                      <a:pPr marL="457200" indent="-457200" algn="ctr">
                        <a:buNone/>
                      </a:pPr>
                      <a:r>
                        <a:rPr lang="fr-FR" sz="2800" b="1" dirty="0" smtClean="0"/>
                        <a:t>PH : 8  </a:t>
                      </a:r>
                      <a:endParaRPr lang="fr-FR" sz="2800" b="1" dirty="0"/>
                    </a:p>
                  </a:txBody>
                  <a:tcPr/>
                </a:tc>
              </a:tr>
              <a:tr h="1521333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A D 10 4 3 </a:t>
                      </a:r>
                    </a:p>
                    <a:p>
                      <a:r>
                        <a:rPr lang="fr-FR" sz="2400" b="1" dirty="0" smtClean="0"/>
                        <a:t>     9</a:t>
                      </a:r>
                      <a:r>
                        <a:rPr lang="fr-FR" sz="2400" b="1" baseline="0" dirty="0" smtClean="0"/>
                        <a:t> 4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9 8</a:t>
                      </a:r>
                    </a:p>
                    <a:p>
                      <a:r>
                        <a:rPr lang="fr-FR" sz="2400" b="1" dirty="0" smtClean="0"/>
                        <a:t>     A 8 7 5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R 9 6 5</a:t>
                      </a:r>
                      <a:endParaRPr lang="fr-FR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 b="1" dirty="0" smtClean="0"/>
                        <a:t>   10 7 6 3</a:t>
                      </a:r>
                    </a:p>
                    <a:p>
                      <a:r>
                        <a:rPr lang="fr-FR" sz="2400" b="1" dirty="0" smtClean="0"/>
                        <a:t>   4</a:t>
                      </a:r>
                    </a:p>
                    <a:p>
                      <a:r>
                        <a:rPr lang="fr-FR" sz="2400" b="1" dirty="0" smtClean="0"/>
                        <a:t>   R V 10 9</a:t>
                      </a:r>
                    </a:p>
                  </a:txBody>
                  <a:tcPr/>
                </a:tc>
              </a:tr>
              <a:tr h="144016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8</a:t>
                      </a:r>
                      <a:endParaRPr lang="fr-FR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 b="1" dirty="0" smtClean="0"/>
                        <a:t>     A R V 2</a:t>
                      </a:r>
                    </a:p>
                    <a:p>
                      <a:r>
                        <a:rPr lang="fr-FR" sz="2400" b="1" dirty="0" smtClean="0"/>
                        <a:t>     R D 5 3</a:t>
                      </a:r>
                    </a:p>
                    <a:p>
                      <a:r>
                        <a:rPr lang="fr-FR" sz="2400" b="1" dirty="0" smtClean="0"/>
                        <a:t>     D 4 3 2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1 - J’ouvre avec 15H main irrégulière </a:t>
                      </a:r>
                    </a:p>
                    <a:p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3 – Total 25HL    on joue 3SA</a:t>
                      </a:r>
                      <a:endParaRPr lang="fr-FR" sz="20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242088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206084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3728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23728" y="2780928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5517232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5157192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3728" y="479715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23728" y="5877272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3933056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357301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321297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520" y="4293096"/>
            <a:ext cx="288032" cy="288032"/>
          </a:xfrm>
          <a:prstGeom prst="rect">
            <a:avLst/>
          </a:prstGeom>
        </p:spPr>
      </p:pic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3933056"/>
            <a:ext cx="288032" cy="288032"/>
          </a:xfrm>
          <a:prstGeom prst="rect">
            <a:avLst/>
          </a:prstGeom>
        </p:spPr>
      </p:pic>
      <p:pic>
        <p:nvPicPr>
          <p:cNvPr id="21" name="Image 2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3928" y="3573016"/>
            <a:ext cx="288032" cy="288032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3928" y="3212976"/>
            <a:ext cx="288032" cy="288032"/>
          </a:xfrm>
          <a:prstGeom prst="rect">
            <a:avLst/>
          </a:prstGeom>
        </p:spPr>
      </p:pic>
      <p:pic>
        <p:nvPicPr>
          <p:cNvPr id="23" name="Image 2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23928" y="4365104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411760" y="3429000"/>
            <a:ext cx="1039091" cy="1039091"/>
          </a:xfrm>
          <a:prstGeom prst="rect">
            <a:avLst/>
          </a:prstGeom>
        </p:spPr>
      </p:pic>
      <p:sp>
        <p:nvSpPr>
          <p:cNvPr id="26" name="ZoneTexte 25"/>
          <p:cNvSpPr txBox="1"/>
          <p:nvPr/>
        </p:nvSpPr>
        <p:spPr>
          <a:xfrm>
            <a:off x="5796136" y="1499300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Ouest entame 4 de     et le mort s’étale.</a:t>
            </a:r>
            <a:endParaRPr lang="fr-FR" sz="2000" b="1" dirty="0"/>
          </a:p>
        </p:txBody>
      </p:sp>
      <p:graphicFrame>
        <p:nvGraphicFramePr>
          <p:cNvPr id="34" name="Tableau 33"/>
          <p:cNvGraphicFramePr>
            <a:graphicFrameLocks noGrp="1"/>
          </p:cNvGraphicFramePr>
          <p:nvPr/>
        </p:nvGraphicFramePr>
        <p:xfrm>
          <a:off x="5868144" y="2420888"/>
          <a:ext cx="3096344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21602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Le déclarant compte 10 cartes maîtresses :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fr-FR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0 à           4 à           6 à            et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0 à 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La défense fait de 5 levées à 9 levées !!!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>
                        <a:alpha val="99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35" name="Image 3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72200" y="3212976"/>
            <a:ext cx="288032" cy="288032"/>
          </a:xfrm>
          <a:prstGeom prst="rect">
            <a:avLst/>
          </a:prstGeom>
        </p:spPr>
      </p:pic>
      <p:pic>
        <p:nvPicPr>
          <p:cNvPr id="37" name="Image 3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00392" y="3212976"/>
            <a:ext cx="288032" cy="288032"/>
          </a:xfrm>
          <a:prstGeom prst="rect">
            <a:avLst/>
          </a:prstGeom>
        </p:spPr>
      </p:pic>
      <p:pic>
        <p:nvPicPr>
          <p:cNvPr id="38" name="Image 37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72200" y="3573016"/>
            <a:ext cx="288032" cy="288032"/>
          </a:xfrm>
          <a:prstGeom prst="rect">
            <a:avLst/>
          </a:prstGeom>
        </p:spPr>
      </p:pic>
      <p:sp>
        <p:nvSpPr>
          <p:cNvPr id="30" name="ZoneTexte 29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L’annonce d’un contrat en mineure</a:t>
            </a:r>
            <a:endParaRPr lang="fr-FR" sz="3600" dirty="0"/>
          </a:p>
        </p:txBody>
      </p:sp>
      <p:pic>
        <p:nvPicPr>
          <p:cNvPr id="31" name="Image 3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6296" y="3212976"/>
            <a:ext cx="288032" cy="288032"/>
          </a:xfrm>
          <a:prstGeom prst="rect">
            <a:avLst/>
          </a:prstGeom>
        </p:spPr>
      </p:pic>
      <p:sp>
        <p:nvSpPr>
          <p:cNvPr id="40" name="ZoneTexte 39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5 - Leçon 16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42" name="Tableau 41"/>
          <p:cNvGraphicFramePr>
            <a:graphicFrameLocks noGrp="1"/>
          </p:cNvGraphicFramePr>
          <p:nvPr/>
        </p:nvGraphicFramePr>
        <p:xfrm>
          <a:off x="251520" y="3212976"/>
          <a:ext cx="1800200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</a:tblGrid>
              <a:tr h="151216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3" name="Tableau 42"/>
          <p:cNvGraphicFramePr>
            <a:graphicFrameLocks noGrp="1"/>
          </p:cNvGraphicFramePr>
          <p:nvPr/>
        </p:nvGraphicFramePr>
        <p:xfrm>
          <a:off x="3851920" y="3212976"/>
          <a:ext cx="1872208" cy="144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144016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3995936" y="6021288"/>
          <a:ext cx="1872208" cy="711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1169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9" name="Tableau 48"/>
          <p:cNvGraphicFramePr>
            <a:graphicFrameLocks noGrp="1"/>
          </p:cNvGraphicFramePr>
          <p:nvPr/>
        </p:nvGraphicFramePr>
        <p:xfrm>
          <a:off x="3995936" y="4653136"/>
          <a:ext cx="1872208" cy="108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108012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6047656" y="4797152"/>
          <a:ext cx="309634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859552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Comment empêcher la défense de réaliser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5 levées à          ?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>
                        <a:alpha val="99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52" name="Image 5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64288" y="5373216"/>
            <a:ext cx="288032" cy="288032"/>
          </a:xfrm>
          <a:prstGeom prst="rect">
            <a:avLst/>
          </a:prstGeom>
        </p:spPr>
      </p:pic>
      <p:pic>
        <p:nvPicPr>
          <p:cNvPr id="39" name="Image 3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60032" y="1988840"/>
            <a:ext cx="288032" cy="288032"/>
          </a:xfrm>
          <a:prstGeom prst="rect">
            <a:avLst/>
          </a:prstGeom>
        </p:spPr>
      </p:pic>
      <p:pic>
        <p:nvPicPr>
          <p:cNvPr id="44" name="Image 43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08104" y="1988840"/>
            <a:ext cx="288032" cy="288032"/>
          </a:xfrm>
          <a:prstGeom prst="rect">
            <a:avLst/>
          </a:prstGeom>
        </p:spPr>
      </p:pic>
      <p:pic>
        <p:nvPicPr>
          <p:cNvPr id="51" name="Image 50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5976" y="2276872"/>
            <a:ext cx="288032" cy="288032"/>
          </a:xfrm>
          <a:prstGeom prst="rect">
            <a:avLst/>
          </a:prstGeom>
        </p:spPr>
      </p:pic>
      <p:pic>
        <p:nvPicPr>
          <p:cNvPr id="54" name="Image 53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20072" y="2276872"/>
            <a:ext cx="288032" cy="288032"/>
          </a:xfrm>
          <a:prstGeom prst="rect">
            <a:avLst/>
          </a:prstGeom>
        </p:spPr>
      </p:pic>
      <p:pic>
        <p:nvPicPr>
          <p:cNvPr id="59" name="Image 5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84368" y="1556792"/>
            <a:ext cx="288032" cy="288032"/>
          </a:xfrm>
          <a:prstGeom prst="rect">
            <a:avLst/>
          </a:prstGeom>
        </p:spPr>
      </p:pic>
      <p:graphicFrame>
        <p:nvGraphicFramePr>
          <p:cNvPr id="41" name="Tableau 40"/>
          <p:cNvGraphicFramePr>
            <a:graphicFrameLocks noGrp="1"/>
          </p:cNvGraphicFramePr>
          <p:nvPr/>
        </p:nvGraphicFramePr>
        <p:xfrm>
          <a:off x="5796136" y="1556792"/>
          <a:ext cx="3168352" cy="3024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2"/>
              </a:tblGrid>
              <a:tr h="302433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7" name="Tableau 46"/>
          <p:cNvGraphicFramePr>
            <a:graphicFrameLocks noGrp="1"/>
          </p:cNvGraphicFramePr>
          <p:nvPr/>
        </p:nvGraphicFramePr>
        <p:xfrm>
          <a:off x="3995936" y="1628800"/>
          <a:ext cx="1872208" cy="1584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158417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51518" y="1252304"/>
          <a:ext cx="5688633" cy="5273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46959"/>
                <a:gridCol w="2068593"/>
                <a:gridCol w="1773081"/>
              </a:tblGrid>
              <a:tr h="165618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Etui3 : </a:t>
                      </a:r>
                    </a:p>
                    <a:p>
                      <a:r>
                        <a:rPr lang="fr-FR" sz="2000" b="1" dirty="0" smtClean="0"/>
                        <a:t>Sud donneur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V 7 2</a:t>
                      </a:r>
                      <a:r>
                        <a:rPr lang="fr-FR" sz="2400" b="1" dirty="0" smtClean="0"/>
                        <a:t> </a:t>
                      </a:r>
                    </a:p>
                    <a:p>
                      <a:r>
                        <a:rPr lang="fr-FR" sz="2400" b="1" dirty="0" smtClean="0"/>
                        <a:t>     D 8 5</a:t>
                      </a:r>
                    </a:p>
                    <a:p>
                      <a:r>
                        <a:rPr lang="fr-FR" sz="2400" b="1" dirty="0" smtClean="0"/>
                        <a:t>     A V 10 7 6 2 </a:t>
                      </a:r>
                    </a:p>
                    <a:p>
                      <a:r>
                        <a:rPr lang="fr-FR" sz="2400" b="1" dirty="0" smtClean="0"/>
                        <a:t>    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2 - J’ai 8 H avec 3       , 3</a:t>
                      </a:r>
                    </a:p>
                    <a:p>
                      <a:pPr marL="457200" indent="-457200">
                        <a:buAutoNum type="arabicPlain" startAt="6"/>
                      </a:pPr>
                      <a:r>
                        <a:rPr lang="fr-FR" sz="2000" b="1" dirty="0" smtClean="0"/>
                        <a:t>  et 1</a:t>
                      </a:r>
                    </a:p>
                    <a:p>
                      <a:pPr marL="457200" marR="0" indent="-4572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b="1" dirty="0" smtClean="0"/>
                        <a:t>PH : 8  </a:t>
                      </a:r>
                    </a:p>
                    <a:p>
                      <a:pPr marL="457200" indent="-457200">
                        <a:buNone/>
                      </a:pPr>
                      <a:r>
                        <a:rPr lang="fr-FR" sz="2000" b="1" dirty="0" smtClean="0"/>
                        <a:t>  </a:t>
                      </a:r>
                      <a:endParaRPr lang="fr-FR" sz="2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464718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A D 10 4 3 </a:t>
                      </a:r>
                    </a:p>
                    <a:p>
                      <a:r>
                        <a:rPr lang="fr-FR" sz="2400" b="1" dirty="0" smtClean="0"/>
                        <a:t>     9</a:t>
                      </a:r>
                      <a:r>
                        <a:rPr lang="fr-FR" sz="2400" b="1" baseline="0" dirty="0" smtClean="0"/>
                        <a:t> 4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9 8</a:t>
                      </a:r>
                    </a:p>
                    <a:p>
                      <a:r>
                        <a:rPr lang="fr-FR" sz="2400" b="1" dirty="0" smtClean="0"/>
                        <a:t>     A 8 7 5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R 9 6 5</a:t>
                      </a:r>
                      <a:endParaRPr lang="fr-FR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 b="1" dirty="0" smtClean="0"/>
                        <a:t>   10 7 6 3</a:t>
                      </a:r>
                    </a:p>
                    <a:p>
                      <a:r>
                        <a:rPr lang="fr-FR" sz="2400" b="1" dirty="0" smtClean="0"/>
                        <a:t>   4</a:t>
                      </a:r>
                    </a:p>
                    <a:p>
                      <a:r>
                        <a:rPr lang="fr-FR" sz="2400" b="1" dirty="0" smtClean="0"/>
                        <a:t>   R V 10 9</a:t>
                      </a:r>
                    </a:p>
                  </a:txBody>
                  <a:tcPr/>
                </a:tc>
              </a:tr>
              <a:tr h="168776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8</a:t>
                      </a:r>
                      <a:endParaRPr lang="fr-FR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 b="1" dirty="0" smtClean="0"/>
                        <a:t>     A R V 2</a:t>
                      </a:r>
                    </a:p>
                    <a:p>
                      <a:r>
                        <a:rPr lang="fr-FR" sz="2400" b="1" dirty="0" smtClean="0"/>
                        <a:t>     R D 5 3</a:t>
                      </a:r>
                    </a:p>
                    <a:p>
                      <a:r>
                        <a:rPr lang="fr-FR" sz="2400" b="1" dirty="0" smtClean="0"/>
                        <a:t>     D 4 3 2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1 - J’ouvre avec 15H main irrégulière </a:t>
                      </a:r>
                    </a:p>
                    <a:p>
                      <a:r>
                        <a:rPr lang="fr-FR" sz="2000" b="1" dirty="0" smtClean="0"/>
                        <a:t>3 – J’ai 10       avec 30 HLD</a:t>
                      </a:r>
                      <a:br>
                        <a:rPr lang="fr-FR" sz="2000" b="1" dirty="0" smtClean="0"/>
                      </a:br>
                      <a:r>
                        <a:rPr lang="fr-FR" sz="2000" b="1" dirty="0" smtClean="0"/>
                        <a:t>5  </a:t>
                      </a:r>
                      <a:endParaRPr lang="fr-FR" sz="20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206084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170080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3728" y="134076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23728" y="2420888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5445224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5085184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3728" y="4725144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23728" y="5805264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3933056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357301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321297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520" y="4293096"/>
            <a:ext cx="288032" cy="288032"/>
          </a:xfrm>
          <a:prstGeom prst="rect">
            <a:avLst/>
          </a:prstGeom>
        </p:spPr>
      </p:pic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3933056"/>
            <a:ext cx="288032" cy="288032"/>
          </a:xfrm>
          <a:prstGeom prst="rect">
            <a:avLst/>
          </a:prstGeom>
        </p:spPr>
      </p:pic>
      <p:pic>
        <p:nvPicPr>
          <p:cNvPr id="21" name="Image 2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3928" y="3573016"/>
            <a:ext cx="288032" cy="288032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3928" y="3212976"/>
            <a:ext cx="288032" cy="288032"/>
          </a:xfrm>
          <a:prstGeom prst="rect">
            <a:avLst/>
          </a:prstGeom>
        </p:spPr>
      </p:pic>
      <p:pic>
        <p:nvPicPr>
          <p:cNvPr id="23" name="Image 2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23928" y="4365104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411760" y="3429000"/>
            <a:ext cx="1039091" cy="1039091"/>
          </a:xfrm>
          <a:prstGeom prst="rect">
            <a:avLst/>
          </a:prstGeom>
        </p:spPr>
      </p:pic>
      <p:sp>
        <p:nvSpPr>
          <p:cNvPr id="26" name="ZoneTexte 25"/>
          <p:cNvSpPr txBox="1"/>
          <p:nvPr/>
        </p:nvSpPr>
        <p:spPr>
          <a:xfrm>
            <a:off x="6012160" y="1499300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Ouest entame 4 de     et le mort s’étale.</a:t>
            </a:r>
            <a:endParaRPr lang="fr-FR" sz="2000" b="1" dirty="0"/>
          </a:p>
        </p:txBody>
      </p:sp>
      <p:graphicFrame>
        <p:nvGraphicFramePr>
          <p:cNvPr id="34" name="Tableau 33"/>
          <p:cNvGraphicFramePr>
            <a:graphicFrameLocks noGrp="1"/>
          </p:cNvGraphicFramePr>
          <p:nvPr/>
        </p:nvGraphicFramePr>
        <p:xfrm>
          <a:off x="6012160" y="2420888"/>
          <a:ext cx="3096344" cy="2664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2664296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Le déclarant compte 10 cartes maîtresses :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fr-FR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0 à           4 à           6 à            et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0 à </a:t>
                      </a: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La défense fait seulement 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 levées à         et à 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>
                        <a:alpha val="99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30" name="ZoneTexte 29"/>
          <p:cNvSpPr txBox="1"/>
          <p:nvPr/>
        </p:nvSpPr>
        <p:spPr>
          <a:xfrm>
            <a:off x="467544" y="764704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L’annonce d’un contrat en mineure</a:t>
            </a:r>
            <a:endParaRPr lang="fr-FR" sz="3600" dirty="0"/>
          </a:p>
        </p:txBody>
      </p:sp>
      <p:sp>
        <p:nvSpPr>
          <p:cNvPr id="40" name="ZoneTexte 39"/>
          <p:cNvSpPr txBox="1"/>
          <p:nvPr/>
        </p:nvSpPr>
        <p:spPr>
          <a:xfrm>
            <a:off x="1907704" y="44624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5 - Leçon 16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42" name="Tableau 41"/>
          <p:cNvGraphicFramePr>
            <a:graphicFrameLocks noGrp="1"/>
          </p:cNvGraphicFramePr>
          <p:nvPr/>
        </p:nvGraphicFramePr>
        <p:xfrm>
          <a:off x="251520" y="2996952"/>
          <a:ext cx="1800200" cy="1728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</a:tblGrid>
              <a:tr h="172819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3" name="Tableau 42"/>
          <p:cNvGraphicFramePr>
            <a:graphicFrameLocks noGrp="1"/>
          </p:cNvGraphicFramePr>
          <p:nvPr/>
        </p:nvGraphicFramePr>
        <p:xfrm>
          <a:off x="3995936" y="2996952"/>
          <a:ext cx="1872208" cy="165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165618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9" name="Tableau 48"/>
          <p:cNvGraphicFramePr>
            <a:graphicFrameLocks noGrp="1"/>
          </p:cNvGraphicFramePr>
          <p:nvPr/>
        </p:nvGraphicFramePr>
        <p:xfrm>
          <a:off x="4139952" y="4725144"/>
          <a:ext cx="1872208" cy="864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86409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39" name="Image 3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1628800"/>
            <a:ext cx="288032" cy="288032"/>
          </a:xfrm>
          <a:prstGeom prst="rect">
            <a:avLst/>
          </a:prstGeom>
        </p:spPr>
      </p:pic>
      <p:pic>
        <p:nvPicPr>
          <p:cNvPr id="44" name="Image 43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1628800"/>
            <a:ext cx="288032" cy="288032"/>
          </a:xfrm>
          <a:prstGeom prst="rect">
            <a:avLst/>
          </a:prstGeom>
        </p:spPr>
      </p:pic>
      <p:pic>
        <p:nvPicPr>
          <p:cNvPr id="51" name="Image 50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1916832"/>
            <a:ext cx="288032" cy="288032"/>
          </a:xfrm>
          <a:prstGeom prst="rect">
            <a:avLst/>
          </a:prstGeom>
        </p:spPr>
      </p:pic>
      <p:pic>
        <p:nvPicPr>
          <p:cNvPr id="54" name="Image 53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92080" y="1916832"/>
            <a:ext cx="288032" cy="288032"/>
          </a:xfrm>
          <a:prstGeom prst="rect">
            <a:avLst/>
          </a:prstGeom>
        </p:spPr>
      </p:pic>
      <p:graphicFrame>
        <p:nvGraphicFramePr>
          <p:cNvPr id="45" name="Tableau 44"/>
          <p:cNvGraphicFramePr>
            <a:graphicFrameLocks noGrp="1"/>
          </p:cNvGraphicFramePr>
          <p:nvPr/>
        </p:nvGraphicFramePr>
        <p:xfrm>
          <a:off x="4139952" y="1268760"/>
          <a:ext cx="1800200" cy="1728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</a:tblGrid>
              <a:tr h="172819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59" name="Image 5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00392" y="1556792"/>
            <a:ext cx="288032" cy="288032"/>
          </a:xfrm>
          <a:prstGeom prst="rect">
            <a:avLst/>
          </a:prstGeom>
        </p:spPr>
      </p:pic>
      <p:pic>
        <p:nvPicPr>
          <p:cNvPr id="41" name="Image 40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5589240"/>
            <a:ext cx="288032" cy="288032"/>
          </a:xfrm>
          <a:prstGeom prst="rect">
            <a:avLst/>
          </a:prstGeom>
        </p:spPr>
      </p:pic>
      <p:pic>
        <p:nvPicPr>
          <p:cNvPr id="47" name="Image 4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6165304"/>
            <a:ext cx="288032" cy="288032"/>
          </a:xfrm>
          <a:prstGeom prst="rect">
            <a:avLst/>
          </a:prstGeom>
        </p:spPr>
      </p:pic>
      <p:graphicFrame>
        <p:nvGraphicFramePr>
          <p:cNvPr id="48" name="Tableau 47"/>
          <p:cNvGraphicFramePr>
            <a:graphicFrameLocks noGrp="1"/>
          </p:cNvGraphicFramePr>
          <p:nvPr/>
        </p:nvGraphicFramePr>
        <p:xfrm>
          <a:off x="4139952" y="5589240"/>
          <a:ext cx="1872208" cy="108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108012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56" name="Image 55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84368" y="4365104"/>
            <a:ext cx="288032" cy="288032"/>
          </a:xfrm>
          <a:prstGeom prst="rect">
            <a:avLst/>
          </a:prstGeom>
        </p:spPr>
      </p:pic>
      <p:pic>
        <p:nvPicPr>
          <p:cNvPr id="46" name="Image 45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16216" y="3284984"/>
            <a:ext cx="288032" cy="288032"/>
          </a:xfrm>
          <a:prstGeom prst="rect">
            <a:avLst/>
          </a:prstGeom>
        </p:spPr>
      </p:pic>
      <p:pic>
        <p:nvPicPr>
          <p:cNvPr id="50" name="Image 4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44408" y="3284984"/>
            <a:ext cx="288032" cy="288032"/>
          </a:xfrm>
          <a:prstGeom prst="rect">
            <a:avLst/>
          </a:prstGeom>
        </p:spPr>
      </p:pic>
      <p:pic>
        <p:nvPicPr>
          <p:cNvPr id="52" name="Image 51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16216" y="3645024"/>
            <a:ext cx="288032" cy="288032"/>
          </a:xfrm>
          <a:prstGeom prst="rect">
            <a:avLst/>
          </a:prstGeom>
        </p:spPr>
      </p:pic>
      <p:pic>
        <p:nvPicPr>
          <p:cNvPr id="53" name="Image 5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3284984"/>
            <a:ext cx="288032" cy="288032"/>
          </a:xfrm>
          <a:prstGeom prst="rect">
            <a:avLst/>
          </a:prstGeom>
        </p:spPr>
      </p:pic>
      <p:pic>
        <p:nvPicPr>
          <p:cNvPr id="58" name="Image 5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92280" y="4365104"/>
            <a:ext cx="288032" cy="288032"/>
          </a:xfrm>
          <a:prstGeom prst="rect">
            <a:avLst/>
          </a:prstGeom>
        </p:spPr>
      </p:pic>
      <p:graphicFrame>
        <p:nvGraphicFramePr>
          <p:cNvPr id="60" name="Tableau 59"/>
          <p:cNvGraphicFramePr>
            <a:graphicFrameLocks noGrp="1"/>
          </p:cNvGraphicFramePr>
          <p:nvPr/>
        </p:nvGraphicFramePr>
        <p:xfrm>
          <a:off x="5975648" y="1268760"/>
          <a:ext cx="3168352" cy="3816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2"/>
              </a:tblGrid>
              <a:tr h="38164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</TotalTime>
  <Words>2124</Words>
  <Application>Microsoft Office PowerPoint</Application>
  <PresentationFormat>Affichage à l'écran (4:3)</PresentationFormat>
  <Paragraphs>571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Gilles</dc:creator>
  <cp:lastModifiedBy>Gilles</cp:lastModifiedBy>
  <cp:revision>87</cp:revision>
  <dcterms:created xsi:type="dcterms:W3CDTF">2019-11-10T22:33:57Z</dcterms:created>
  <dcterms:modified xsi:type="dcterms:W3CDTF">2019-11-14T09:53:57Z</dcterms:modified>
</cp:coreProperties>
</file>