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1" r:id="rId3"/>
    <p:sldId id="263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6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DC003-0163-4A7E-8240-05FA3BAC0BA3}" type="datetimeFigureOut">
              <a:rPr lang="fr-FR" smtClean="0"/>
              <a:pPr/>
              <a:t>11/11/2019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5871F-8B12-4627-AE6F-9ACA401E5CD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DC003-0163-4A7E-8240-05FA3BAC0BA3}" type="datetimeFigureOut">
              <a:rPr lang="fr-FR" smtClean="0"/>
              <a:pPr/>
              <a:t>11/11/2019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5871F-8B12-4627-AE6F-9ACA401E5CD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DC003-0163-4A7E-8240-05FA3BAC0BA3}" type="datetimeFigureOut">
              <a:rPr lang="fr-FR" smtClean="0"/>
              <a:pPr/>
              <a:t>11/11/2019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5871F-8B12-4627-AE6F-9ACA401E5CD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DC003-0163-4A7E-8240-05FA3BAC0BA3}" type="datetimeFigureOut">
              <a:rPr lang="fr-FR" smtClean="0"/>
              <a:pPr/>
              <a:t>11/11/2019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5871F-8B12-4627-AE6F-9ACA401E5CD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DC003-0163-4A7E-8240-05FA3BAC0BA3}" type="datetimeFigureOut">
              <a:rPr lang="fr-FR" smtClean="0"/>
              <a:pPr/>
              <a:t>11/11/2019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5871F-8B12-4627-AE6F-9ACA401E5CD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DC003-0163-4A7E-8240-05FA3BAC0BA3}" type="datetimeFigureOut">
              <a:rPr lang="fr-FR" smtClean="0"/>
              <a:pPr/>
              <a:t>11/11/2019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5871F-8B12-4627-AE6F-9ACA401E5CD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DC003-0163-4A7E-8240-05FA3BAC0BA3}" type="datetimeFigureOut">
              <a:rPr lang="fr-FR" smtClean="0"/>
              <a:pPr/>
              <a:t>11/11/2019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5871F-8B12-4627-AE6F-9ACA401E5CD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DC003-0163-4A7E-8240-05FA3BAC0BA3}" type="datetimeFigureOut">
              <a:rPr lang="fr-FR" smtClean="0"/>
              <a:pPr/>
              <a:t>11/11/2019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5871F-8B12-4627-AE6F-9ACA401E5CD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DC003-0163-4A7E-8240-05FA3BAC0BA3}" type="datetimeFigureOut">
              <a:rPr lang="fr-FR" smtClean="0"/>
              <a:pPr/>
              <a:t>11/11/2019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5871F-8B12-4627-AE6F-9ACA401E5CD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DC003-0163-4A7E-8240-05FA3BAC0BA3}" type="datetimeFigureOut">
              <a:rPr lang="fr-FR" smtClean="0"/>
              <a:pPr/>
              <a:t>11/11/2019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5871F-8B12-4627-AE6F-9ACA401E5CD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DC003-0163-4A7E-8240-05FA3BAC0BA3}" type="datetimeFigureOut">
              <a:rPr lang="fr-FR" smtClean="0"/>
              <a:pPr/>
              <a:t>11/11/2019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5871F-8B12-4627-AE6F-9ACA401E5CD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DDC003-0163-4A7E-8240-05FA3BAC0BA3}" type="datetimeFigureOut">
              <a:rPr lang="fr-FR" smtClean="0"/>
              <a:pPr/>
              <a:t>11/11/2019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75871F-8B12-4627-AE6F-9ACA401E5CD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localhost/Tests/Bridge_initiation_la_regle_du_jeu.php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hyperlink" Target="http://localhost/Tests/Bridge_initiation_la_regle_du_jeu.php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hyperlink" Target="http://localhost/Tests/Bridge_initiation_la_regle_du_jeu.php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hyperlink" Target="http://localhost/Tests/Bridge_initiation_la_regle_du_jeu.php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localhost/Tests/Bridge_initiation_la_regle_du_jeu.php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hyperlink" Target="http://localhost/Tests/Bridge_initiation_la_regle_du_jeu.php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hyperlink" Target="http://localhost/Tests/Bridge_initiation_la_regle_du_jeu.php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Sans titre - 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230306"/>
            <a:ext cx="9144000" cy="458307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3"/>
              </a:rPr>
              <a:t>Chapitre 5 - Leçon 15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467544" y="1124744"/>
            <a:ext cx="84249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Correction des exercices</a:t>
            </a:r>
            <a:endParaRPr lang="fr-FR" sz="4400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179512" y="5517232"/>
          <a:ext cx="1512168" cy="936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/>
              </a:tblGrid>
              <a:tr h="93610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1979712" y="5517232"/>
          <a:ext cx="1512168" cy="936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/>
              </a:tblGrid>
              <a:tr h="93610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3779912" y="5517232"/>
          <a:ext cx="1512168" cy="936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/>
              </a:tblGrid>
              <a:tr h="93610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5580112" y="5517232"/>
          <a:ext cx="1512168" cy="936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/>
              </a:tblGrid>
              <a:tr h="93610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7452320" y="5517232"/>
          <a:ext cx="1512168" cy="936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/>
              </a:tblGrid>
              <a:tr h="93610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1187624" y="1124744"/>
          <a:ext cx="1804500" cy="33181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4500"/>
              </a:tblGrid>
              <a:tr h="1215377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      </a:t>
                      </a:r>
                      <a:r>
                        <a:rPr lang="fr-FR" sz="1800" b="1" dirty="0" smtClean="0">
                          <a:solidFill>
                            <a:schemeClr val="tx1"/>
                          </a:solidFill>
                        </a:rPr>
                        <a:t>8 2</a:t>
                      </a:r>
                      <a:r>
                        <a:rPr lang="fr-FR" sz="1800" b="1" dirty="0" smtClean="0"/>
                        <a:t> </a:t>
                      </a:r>
                    </a:p>
                    <a:p>
                      <a:r>
                        <a:rPr lang="fr-FR" sz="1800" b="1" dirty="0" smtClean="0"/>
                        <a:t>      R D 4</a:t>
                      </a:r>
                    </a:p>
                    <a:p>
                      <a:r>
                        <a:rPr lang="fr-FR" sz="1800" b="1" dirty="0" smtClean="0"/>
                        <a:t>      A  8 6 5 </a:t>
                      </a:r>
                    </a:p>
                    <a:p>
                      <a:r>
                        <a:rPr lang="fr-FR" sz="1800" b="1" dirty="0" smtClean="0"/>
                        <a:t>      9 7 4 2</a:t>
                      </a:r>
                    </a:p>
                  </a:txBody>
                  <a:tcPr/>
                </a:tc>
              </a:tr>
              <a:tr h="914003"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/>
                </a:tc>
              </a:tr>
              <a:tr h="1182988">
                <a:tc>
                  <a:txBody>
                    <a:bodyPr/>
                    <a:lstStyle/>
                    <a:p>
                      <a:r>
                        <a:rPr lang="fr-FR" sz="1800" b="1" dirty="0" smtClean="0"/>
                        <a:t>     A 10 7 6</a:t>
                      </a:r>
                    </a:p>
                    <a:p>
                      <a:r>
                        <a:rPr lang="fr-FR" sz="1800" b="1" dirty="0" smtClean="0"/>
                        <a:t>     A V 10 5 2</a:t>
                      </a:r>
                    </a:p>
                    <a:p>
                      <a:r>
                        <a:rPr lang="fr-FR" sz="1800" b="1" dirty="0" smtClean="0"/>
                        <a:t>     V 2</a:t>
                      </a:r>
                    </a:p>
                    <a:p>
                      <a:r>
                        <a:rPr lang="fr-FR" sz="1800" b="1" dirty="0" smtClean="0"/>
                        <a:t>     D 6</a:t>
                      </a:r>
                      <a:endParaRPr lang="fr-FR" sz="1800" dirty="0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Image 6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2" y="1700808"/>
            <a:ext cx="288032" cy="288032"/>
          </a:xfrm>
          <a:prstGeom prst="rect">
            <a:avLst/>
          </a:prstGeom>
        </p:spPr>
      </p:pic>
      <p:pic>
        <p:nvPicPr>
          <p:cNvPr id="8" name="Image 7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9552" y="1412776"/>
            <a:ext cx="288032" cy="288032"/>
          </a:xfrm>
          <a:prstGeom prst="rect">
            <a:avLst/>
          </a:prstGeom>
        </p:spPr>
      </p:pic>
      <p:pic>
        <p:nvPicPr>
          <p:cNvPr id="10" name="Image 9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9552" y="1124744"/>
            <a:ext cx="288032" cy="288032"/>
          </a:xfrm>
          <a:prstGeom prst="rect">
            <a:avLst/>
          </a:prstGeom>
        </p:spPr>
      </p:pic>
      <p:pic>
        <p:nvPicPr>
          <p:cNvPr id="11" name="Image 10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39552" y="1988840"/>
            <a:ext cx="288032" cy="288032"/>
          </a:xfrm>
          <a:prstGeom prst="rect">
            <a:avLst/>
          </a:prstGeom>
        </p:spPr>
      </p:pic>
      <p:pic>
        <p:nvPicPr>
          <p:cNvPr id="16" name="Image 15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2" y="3789040"/>
            <a:ext cx="288032" cy="288032"/>
          </a:xfrm>
          <a:prstGeom prst="rect">
            <a:avLst/>
          </a:prstGeom>
        </p:spPr>
      </p:pic>
      <p:pic>
        <p:nvPicPr>
          <p:cNvPr id="17" name="Image 16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9552" y="3501008"/>
            <a:ext cx="288032" cy="288032"/>
          </a:xfrm>
          <a:prstGeom prst="rect">
            <a:avLst/>
          </a:prstGeom>
        </p:spPr>
      </p:pic>
      <p:pic>
        <p:nvPicPr>
          <p:cNvPr id="18" name="Image 17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9552" y="3284984"/>
            <a:ext cx="288032" cy="288032"/>
          </a:xfrm>
          <a:prstGeom prst="rect">
            <a:avLst/>
          </a:prstGeom>
        </p:spPr>
      </p:pic>
      <p:pic>
        <p:nvPicPr>
          <p:cNvPr id="19" name="Image 18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39552" y="4077072"/>
            <a:ext cx="288032" cy="288032"/>
          </a:xfrm>
          <a:prstGeom prst="rect">
            <a:avLst/>
          </a:prstGeom>
        </p:spPr>
      </p:pic>
      <p:pic>
        <p:nvPicPr>
          <p:cNvPr id="32" name="Image 31" descr="Tabl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547664" y="2420888"/>
            <a:ext cx="720080" cy="720080"/>
          </a:xfrm>
          <a:prstGeom prst="rect">
            <a:avLst/>
          </a:prstGeom>
        </p:spPr>
      </p:pic>
      <p:sp>
        <p:nvSpPr>
          <p:cNvPr id="29" name="ZoneTexte 2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7"/>
              </a:rPr>
              <a:t>Chapitre 5 - Leçon 15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graphicFrame>
        <p:nvGraphicFramePr>
          <p:cNvPr id="46" name="Tableau 45"/>
          <p:cNvGraphicFramePr>
            <a:graphicFrameLocks noGrp="1"/>
          </p:cNvGraphicFramePr>
          <p:nvPr/>
        </p:nvGraphicFramePr>
        <p:xfrm>
          <a:off x="3199548" y="1124744"/>
          <a:ext cx="1804500" cy="33181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4500"/>
              </a:tblGrid>
              <a:tr h="1215377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      </a:t>
                      </a:r>
                      <a:r>
                        <a:rPr lang="fr-FR" sz="1800" b="1" baseline="0" dirty="0" smtClean="0"/>
                        <a:t>V 9 7 5</a:t>
                      </a:r>
                      <a:r>
                        <a:rPr lang="fr-FR" sz="1800" b="1" dirty="0" smtClean="0"/>
                        <a:t> </a:t>
                      </a:r>
                    </a:p>
                    <a:p>
                      <a:r>
                        <a:rPr lang="fr-FR" sz="1800" b="1" dirty="0" smtClean="0"/>
                        <a:t>      A 9 2</a:t>
                      </a:r>
                    </a:p>
                    <a:p>
                      <a:r>
                        <a:rPr lang="fr-FR" sz="1800" b="1" dirty="0" smtClean="0"/>
                        <a:t>      D 10 6 3 </a:t>
                      </a:r>
                    </a:p>
                    <a:p>
                      <a:r>
                        <a:rPr lang="fr-FR" sz="1800" b="1" dirty="0" smtClean="0"/>
                        <a:t>      8 2</a:t>
                      </a:r>
                    </a:p>
                  </a:txBody>
                  <a:tcPr/>
                </a:tc>
              </a:tr>
              <a:tr h="914003"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/>
                </a:tc>
              </a:tr>
              <a:tr h="1182988">
                <a:tc>
                  <a:txBody>
                    <a:bodyPr/>
                    <a:lstStyle/>
                    <a:p>
                      <a:r>
                        <a:rPr lang="fr-FR" sz="1800" b="1" dirty="0" smtClean="0"/>
                        <a:t>     R D 10 6 3</a:t>
                      </a:r>
                    </a:p>
                    <a:p>
                      <a:r>
                        <a:rPr lang="fr-FR" sz="1800" b="1" dirty="0" smtClean="0"/>
                        <a:t>     4</a:t>
                      </a:r>
                    </a:p>
                    <a:p>
                      <a:r>
                        <a:rPr lang="fr-FR" sz="1800" b="1" dirty="0" smtClean="0"/>
                        <a:t>     A 7 4</a:t>
                      </a:r>
                    </a:p>
                    <a:p>
                      <a:r>
                        <a:rPr lang="fr-FR" sz="1800" b="1" dirty="0" smtClean="0"/>
                        <a:t>     A V 9 3</a:t>
                      </a:r>
                      <a:endParaRPr lang="fr-FR" sz="1800" dirty="0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7" name="Image 46" descr="Tabl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559588" y="2420888"/>
            <a:ext cx="720080" cy="720080"/>
          </a:xfrm>
          <a:prstGeom prst="rect">
            <a:avLst/>
          </a:prstGeom>
        </p:spPr>
      </p:pic>
      <p:graphicFrame>
        <p:nvGraphicFramePr>
          <p:cNvPr id="48" name="Tableau 47"/>
          <p:cNvGraphicFramePr>
            <a:graphicFrameLocks noGrp="1"/>
          </p:cNvGraphicFramePr>
          <p:nvPr/>
        </p:nvGraphicFramePr>
        <p:xfrm>
          <a:off x="5143764" y="1124744"/>
          <a:ext cx="1804500" cy="33181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4500"/>
              </a:tblGrid>
              <a:tr h="1215377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      </a:t>
                      </a:r>
                      <a:r>
                        <a:rPr lang="fr-FR" sz="1800" b="1" dirty="0" smtClean="0">
                          <a:solidFill>
                            <a:schemeClr val="tx1"/>
                          </a:solidFill>
                        </a:rPr>
                        <a:t>9 4</a:t>
                      </a:r>
                      <a:r>
                        <a:rPr lang="fr-FR" sz="1800" b="1" dirty="0" smtClean="0"/>
                        <a:t> </a:t>
                      </a:r>
                    </a:p>
                    <a:p>
                      <a:r>
                        <a:rPr lang="fr-FR" sz="1800" b="1" dirty="0" smtClean="0"/>
                        <a:t>      6 5</a:t>
                      </a:r>
                    </a:p>
                    <a:p>
                      <a:r>
                        <a:rPr lang="fr-FR" sz="1800" b="1" dirty="0" smtClean="0"/>
                        <a:t>      A D 10 6 3 </a:t>
                      </a:r>
                    </a:p>
                    <a:p>
                      <a:r>
                        <a:rPr lang="fr-FR" sz="1800" b="1" dirty="0" smtClean="0"/>
                        <a:t>      R V</a:t>
                      </a:r>
                      <a:r>
                        <a:rPr lang="fr-FR" sz="1800" b="1" baseline="0" dirty="0" smtClean="0"/>
                        <a:t> 5 2</a:t>
                      </a:r>
                      <a:endParaRPr lang="fr-FR" sz="1800" b="1" dirty="0" smtClean="0"/>
                    </a:p>
                  </a:txBody>
                  <a:tcPr/>
                </a:tc>
              </a:tr>
              <a:tr h="914003"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/>
                </a:tc>
              </a:tr>
              <a:tr h="1182988">
                <a:tc>
                  <a:txBody>
                    <a:bodyPr/>
                    <a:lstStyle/>
                    <a:p>
                      <a:r>
                        <a:rPr lang="fr-FR" sz="1800" b="1" dirty="0" smtClean="0"/>
                        <a:t>     A D V 10 5 3</a:t>
                      </a:r>
                    </a:p>
                    <a:p>
                      <a:r>
                        <a:rPr lang="fr-FR" sz="1800" b="1" dirty="0" smtClean="0"/>
                        <a:t>     A R 2</a:t>
                      </a:r>
                    </a:p>
                    <a:p>
                      <a:r>
                        <a:rPr lang="fr-FR" sz="1800" b="1" dirty="0" smtClean="0"/>
                        <a:t>     7</a:t>
                      </a:r>
                    </a:p>
                    <a:p>
                      <a:r>
                        <a:rPr lang="fr-FR" sz="1800" b="1" dirty="0" smtClean="0"/>
                        <a:t>     9 7 4</a:t>
                      </a:r>
                      <a:endParaRPr lang="fr-FR" sz="1800" dirty="0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9" name="Image 48" descr="Tabl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503804" y="2420888"/>
            <a:ext cx="720080" cy="720080"/>
          </a:xfrm>
          <a:prstGeom prst="rect">
            <a:avLst/>
          </a:prstGeom>
        </p:spPr>
      </p:pic>
      <p:graphicFrame>
        <p:nvGraphicFramePr>
          <p:cNvPr id="50" name="Tableau 49"/>
          <p:cNvGraphicFramePr>
            <a:graphicFrameLocks noGrp="1"/>
          </p:cNvGraphicFramePr>
          <p:nvPr/>
        </p:nvGraphicFramePr>
        <p:xfrm>
          <a:off x="7087980" y="1124744"/>
          <a:ext cx="1804500" cy="33181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4500"/>
              </a:tblGrid>
              <a:tr h="1215377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      </a:t>
                      </a:r>
                      <a:r>
                        <a:rPr lang="fr-FR" sz="1800" b="1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r>
                        <a:rPr lang="fr-FR" sz="1800" b="1" dirty="0" smtClean="0"/>
                        <a:t> </a:t>
                      </a:r>
                    </a:p>
                    <a:p>
                      <a:r>
                        <a:rPr lang="fr-FR" sz="1800" b="1" dirty="0" smtClean="0"/>
                        <a:t>      R D 7 5 2</a:t>
                      </a:r>
                    </a:p>
                    <a:p>
                      <a:r>
                        <a:rPr lang="fr-FR" sz="1800" b="1" dirty="0" smtClean="0"/>
                        <a:t>      V 10 6 4 2 </a:t>
                      </a:r>
                    </a:p>
                    <a:p>
                      <a:r>
                        <a:rPr lang="fr-FR" sz="1800" b="1" dirty="0" smtClean="0"/>
                        <a:t>      R 4</a:t>
                      </a:r>
                    </a:p>
                  </a:txBody>
                  <a:tcPr/>
                </a:tc>
              </a:tr>
              <a:tr h="914003"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/>
                </a:tc>
              </a:tr>
              <a:tr h="1182988">
                <a:tc>
                  <a:txBody>
                    <a:bodyPr/>
                    <a:lstStyle/>
                    <a:p>
                      <a:r>
                        <a:rPr lang="fr-FR" sz="1800" b="1" dirty="0" smtClean="0"/>
                        <a:t>     A V 10 6 3</a:t>
                      </a:r>
                    </a:p>
                    <a:p>
                      <a:r>
                        <a:rPr lang="fr-FR" sz="1800" b="1" dirty="0" smtClean="0"/>
                        <a:t>     9 4</a:t>
                      </a:r>
                    </a:p>
                    <a:p>
                      <a:r>
                        <a:rPr lang="fr-FR" sz="1800" b="1" dirty="0" smtClean="0"/>
                        <a:t>     9 7</a:t>
                      </a:r>
                    </a:p>
                    <a:p>
                      <a:r>
                        <a:rPr lang="fr-FR" sz="1800" b="1" dirty="0" smtClean="0"/>
                        <a:t>     A D V 2</a:t>
                      </a:r>
                      <a:endParaRPr lang="fr-FR" sz="1800" dirty="0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1" name="Image 50" descr="Tabl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448020" y="2420888"/>
            <a:ext cx="720080" cy="720080"/>
          </a:xfrm>
          <a:prstGeom prst="rect">
            <a:avLst/>
          </a:prstGeom>
        </p:spPr>
      </p:pic>
      <p:sp>
        <p:nvSpPr>
          <p:cNvPr id="53" name="ZoneTexte 52"/>
          <p:cNvSpPr txBox="1"/>
          <p:nvPr/>
        </p:nvSpPr>
        <p:spPr>
          <a:xfrm>
            <a:off x="107504" y="4437112"/>
            <a:ext cx="151216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Fit ?</a:t>
            </a:r>
          </a:p>
          <a:p>
            <a:r>
              <a:rPr lang="fr-FR" sz="2000" b="1" dirty="0" smtClean="0"/>
              <a:t/>
            </a:r>
            <a:br>
              <a:rPr lang="fr-FR" sz="2000" b="1" dirty="0" smtClean="0"/>
            </a:br>
            <a:r>
              <a:rPr lang="fr-FR" sz="2000" b="1" dirty="0" smtClean="0"/>
              <a:t>Points HL ?</a:t>
            </a:r>
            <a:br>
              <a:rPr lang="fr-FR" sz="2000" b="1" dirty="0" smtClean="0"/>
            </a:br>
            <a:endParaRPr lang="fr-FR" sz="2000" b="1" dirty="0" smtClean="0"/>
          </a:p>
          <a:p>
            <a:r>
              <a:rPr lang="fr-FR" sz="2000" b="1" dirty="0" smtClean="0"/>
              <a:t>Points D ?</a:t>
            </a:r>
            <a:br>
              <a:rPr lang="fr-FR" sz="2000" b="1" dirty="0" smtClean="0"/>
            </a:br>
            <a:endParaRPr lang="fr-FR" sz="2000" b="1" dirty="0" smtClean="0"/>
          </a:p>
          <a:p>
            <a:r>
              <a:rPr lang="fr-FR" sz="2000" b="1" dirty="0" smtClean="0"/>
              <a:t>Points HLD ?</a:t>
            </a:r>
            <a:endParaRPr lang="fr-FR" sz="2000" b="1" dirty="0"/>
          </a:p>
        </p:txBody>
      </p:sp>
      <p:graphicFrame>
        <p:nvGraphicFramePr>
          <p:cNvPr id="54" name="Tableau 53"/>
          <p:cNvGraphicFramePr>
            <a:graphicFrameLocks noGrp="1"/>
          </p:cNvGraphicFramePr>
          <p:nvPr/>
        </p:nvGraphicFramePr>
        <p:xfrm>
          <a:off x="1619672" y="4509120"/>
          <a:ext cx="1008112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/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Oui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1" name="Tableau 30"/>
          <p:cNvGraphicFramePr>
            <a:graphicFrameLocks noGrp="1"/>
          </p:cNvGraphicFramePr>
          <p:nvPr/>
        </p:nvGraphicFramePr>
        <p:xfrm>
          <a:off x="1619672" y="5060032"/>
          <a:ext cx="1008112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/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3" name="Tableau 32"/>
          <p:cNvGraphicFramePr>
            <a:graphicFrameLocks noGrp="1"/>
          </p:cNvGraphicFramePr>
          <p:nvPr/>
        </p:nvGraphicFramePr>
        <p:xfrm>
          <a:off x="1619672" y="5636096"/>
          <a:ext cx="1008112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/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4" name="Tableau 33"/>
          <p:cNvGraphicFramePr>
            <a:graphicFrameLocks noGrp="1"/>
          </p:cNvGraphicFramePr>
          <p:nvPr/>
        </p:nvGraphicFramePr>
        <p:xfrm>
          <a:off x="1691680" y="6212160"/>
          <a:ext cx="1008112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/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25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5" name="Tableau 34"/>
          <p:cNvGraphicFramePr>
            <a:graphicFrameLocks noGrp="1"/>
          </p:cNvGraphicFramePr>
          <p:nvPr/>
        </p:nvGraphicFramePr>
        <p:xfrm>
          <a:off x="3635896" y="4509120"/>
          <a:ext cx="1008112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/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Oui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6" name="Tableau 35"/>
          <p:cNvGraphicFramePr>
            <a:graphicFrameLocks noGrp="1"/>
          </p:cNvGraphicFramePr>
          <p:nvPr/>
        </p:nvGraphicFramePr>
        <p:xfrm>
          <a:off x="3635896" y="5060032"/>
          <a:ext cx="1008112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/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7" name="Tableau 36"/>
          <p:cNvGraphicFramePr>
            <a:graphicFrameLocks noGrp="1"/>
          </p:cNvGraphicFramePr>
          <p:nvPr/>
        </p:nvGraphicFramePr>
        <p:xfrm>
          <a:off x="3635896" y="5636096"/>
          <a:ext cx="1008112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/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8" name="Tableau 37"/>
          <p:cNvGraphicFramePr>
            <a:graphicFrameLocks noGrp="1"/>
          </p:cNvGraphicFramePr>
          <p:nvPr/>
        </p:nvGraphicFramePr>
        <p:xfrm>
          <a:off x="3707904" y="6212160"/>
          <a:ext cx="1008112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/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27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9" name="Tableau 38"/>
          <p:cNvGraphicFramePr>
            <a:graphicFrameLocks noGrp="1"/>
          </p:cNvGraphicFramePr>
          <p:nvPr/>
        </p:nvGraphicFramePr>
        <p:xfrm>
          <a:off x="5580112" y="4509120"/>
          <a:ext cx="1008112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/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Oui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0" name="Tableau 39"/>
          <p:cNvGraphicFramePr>
            <a:graphicFrameLocks noGrp="1"/>
          </p:cNvGraphicFramePr>
          <p:nvPr/>
        </p:nvGraphicFramePr>
        <p:xfrm>
          <a:off x="5580112" y="5060032"/>
          <a:ext cx="1008112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/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1" name="Tableau 40"/>
          <p:cNvGraphicFramePr>
            <a:graphicFrameLocks noGrp="1"/>
          </p:cNvGraphicFramePr>
          <p:nvPr/>
        </p:nvGraphicFramePr>
        <p:xfrm>
          <a:off x="5580112" y="5636096"/>
          <a:ext cx="1008112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/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2" name="Tableau 41"/>
          <p:cNvGraphicFramePr>
            <a:graphicFrameLocks noGrp="1"/>
          </p:cNvGraphicFramePr>
          <p:nvPr/>
        </p:nvGraphicFramePr>
        <p:xfrm>
          <a:off x="5652120" y="6212160"/>
          <a:ext cx="1008112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/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31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3" name="Tableau 42"/>
          <p:cNvGraphicFramePr>
            <a:graphicFrameLocks noGrp="1"/>
          </p:cNvGraphicFramePr>
          <p:nvPr/>
        </p:nvGraphicFramePr>
        <p:xfrm>
          <a:off x="7380312" y="4509120"/>
          <a:ext cx="1008112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/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Oui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4" name="Tableau 43"/>
          <p:cNvGraphicFramePr>
            <a:graphicFrameLocks noGrp="1"/>
          </p:cNvGraphicFramePr>
          <p:nvPr/>
        </p:nvGraphicFramePr>
        <p:xfrm>
          <a:off x="7380312" y="5060032"/>
          <a:ext cx="1008112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/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5" name="Tableau 44"/>
          <p:cNvGraphicFramePr>
            <a:graphicFrameLocks noGrp="1"/>
          </p:cNvGraphicFramePr>
          <p:nvPr/>
        </p:nvGraphicFramePr>
        <p:xfrm>
          <a:off x="7380312" y="5636096"/>
          <a:ext cx="1008112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/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2" name="Tableau 51"/>
          <p:cNvGraphicFramePr>
            <a:graphicFrameLocks noGrp="1"/>
          </p:cNvGraphicFramePr>
          <p:nvPr/>
        </p:nvGraphicFramePr>
        <p:xfrm>
          <a:off x="7452320" y="6212160"/>
          <a:ext cx="1008112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/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27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1187624" y="1124744"/>
          <a:ext cx="1804500" cy="33181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4500"/>
              </a:tblGrid>
              <a:tr h="1215377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      </a:t>
                      </a:r>
                      <a:r>
                        <a:rPr lang="fr-FR" sz="1800" b="1" dirty="0" smtClean="0">
                          <a:solidFill>
                            <a:schemeClr val="tx1"/>
                          </a:solidFill>
                        </a:rPr>
                        <a:t>8 2</a:t>
                      </a:r>
                      <a:r>
                        <a:rPr lang="fr-FR" sz="1800" b="1" dirty="0" smtClean="0"/>
                        <a:t> </a:t>
                      </a:r>
                    </a:p>
                    <a:p>
                      <a:r>
                        <a:rPr lang="fr-FR" sz="1800" b="1" dirty="0" smtClean="0"/>
                        <a:t>      R D 4</a:t>
                      </a:r>
                    </a:p>
                    <a:p>
                      <a:r>
                        <a:rPr lang="fr-FR" sz="1800" b="1" dirty="0" smtClean="0"/>
                        <a:t>      A 8 6 5 </a:t>
                      </a:r>
                    </a:p>
                    <a:p>
                      <a:r>
                        <a:rPr lang="fr-FR" sz="1800" b="1" dirty="0" smtClean="0"/>
                        <a:t>      9 7 4 2</a:t>
                      </a:r>
                    </a:p>
                  </a:txBody>
                  <a:tcPr/>
                </a:tc>
              </a:tr>
              <a:tr h="914003"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/>
                </a:tc>
              </a:tr>
              <a:tr h="1182988">
                <a:tc>
                  <a:txBody>
                    <a:bodyPr/>
                    <a:lstStyle/>
                    <a:p>
                      <a:r>
                        <a:rPr lang="fr-FR" sz="1800" b="1" dirty="0" smtClean="0"/>
                        <a:t>     A 10 7 6</a:t>
                      </a:r>
                    </a:p>
                    <a:p>
                      <a:r>
                        <a:rPr lang="fr-FR" sz="1800" b="1" dirty="0" smtClean="0"/>
                        <a:t>     A V 10 5 2</a:t>
                      </a:r>
                    </a:p>
                    <a:p>
                      <a:r>
                        <a:rPr lang="fr-FR" sz="1800" b="1" dirty="0" smtClean="0"/>
                        <a:t>     V 2</a:t>
                      </a:r>
                    </a:p>
                    <a:p>
                      <a:r>
                        <a:rPr lang="fr-FR" sz="1800" b="1" dirty="0" smtClean="0"/>
                        <a:t>     D 6</a:t>
                      </a:r>
                      <a:endParaRPr lang="fr-FR" sz="1800" dirty="0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Image 6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2" y="1700808"/>
            <a:ext cx="288032" cy="288032"/>
          </a:xfrm>
          <a:prstGeom prst="rect">
            <a:avLst/>
          </a:prstGeom>
        </p:spPr>
      </p:pic>
      <p:pic>
        <p:nvPicPr>
          <p:cNvPr id="8" name="Image 7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9552" y="1412776"/>
            <a:ext cx="288032" cy="288032"/>
          </a:xfrm>
          <a:prstGeom prst="rect">
            <a:avLst/>
          </a:prstGeom>
        </p:spPr>
      </p:pic>
      <p:pic>
        <p:nvPicPr>
          <p:cNvPr id="10" name="Image 9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9552" y="1124744"/>
            <a:ext cx="288032" cy="288032"/>
          </a:xfrm>
          <a:prstGeom prst="rect">
            <a:avLst/>
          </a:prstGeom>
        </p:spPr>
      </p:pic>
      <p:pic>
        <p:nvPicPr>
          <p:cNvPr id="11" name="Image 10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39552" y="1988840"/>
            <a:ext cx="288032" cy="288032"/>
          </a:xfrm>
          <a:prstGeom prst="rect">
            <a:avLst/>
          </a:prstGeom>
        </p:spPr>
      </p:pic>
      <p:pic>
        <p:nvPicPr>
          <p:cNvPr id="16" name="Image 15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2" y="3789040"/>
            <a:ext cx="288032" cy="288032"/>
          </a:xfrm>
          <a:prstGeom prst="rect">
            <a:avLst/>
          </a:prstGeom>
        </p:spPr>
      </p:pic>
      <p:pic>
        <p:nvPicPr>
          <p:cNvPr id="17" name="Image 16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9552" y="3501008"/>
            <a:ext cx="288032" cy="288032"/>
          </a:xfrm>
          <a:prstGeom prst="rect">
            <a:avLst/>
          </a:prstGeom>
        </p:spPr>
      </p:pic>
      <p:pic>
        <p:nvPicPr>
          <p:cNvPr id="18" name="Image 17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9552" y="3284984"/>
            <a:ext cx="288032" cy="288032"/>
          </a:xfrm>
          <a:prstGeom prst="rect">
            <a:avLst/>
          </a:prstGeom>
        </p:spPr>
      </p:pic>
      <p:pic>
        <p:nvPicPr>
          <p:cNvPr id="19" name="Image 18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39552" y="4077072"/>
            <a:ext cx="288032" cy="288032"/>
          </a:xfrm>
          <a:prstGeom prst="rect">
            <a:avLst/>
          </a:prstGeom>
        </p:spPr>
      </p:pic>
      <p:pic>
        <p:nvPicPr>
          <p:cNvPr id="32" name="Image 31" descr="Tabl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547664" y="2420888"/>
            <a:ext cx="720080" cy="720080"/>
          </a:xfrm>
          <a:prstGeom prst="rect">
            <a:avLst/>
          </a:prstGeom>
        </p:spPr>
      </p:pic>
      <p:sp>
        <p:nvSpPr>
          <p:cNvPr id="29" name="ZoneTexte 2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7"/>
              </a:rPr>
              <a:t>Chapitre 5 - Leçon 15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55" name="ZoneTexte 54"/>
          <p:cNvSpPr txBox="1"/>
          <p:nvPr/>
        </p:nvSpPr>
        <p:spPr>
          <a:xfrm>
            <a:off x="2987824" y="980728"/>
            <a:ext cx="59766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/>
              <a:t>La nouvelle procédure d’enchères</a:t>
            </a:r>
            <a:endParaRPr lang="fr-FR" sz="3600" dirty="0"/>
          </a:p>
        </p:txBody>
      </p:sp>
      <p:graphicFrame>
        <p:nvGraphicFramePr>
          <p:cNvPr id="56" name="Tableau 55"/>
          <p:cNvGraphicFramePr>
            <a:graphicFrameLocks noGrp="1"/>
          </p:cNvGraphicFramePr>
          <p:nvPr/>
        </p:nvGraphicFramePr>
        <p:xfrm>
          <a:off x="3347864" y="1628800"/>
          <a:ext cx="5112568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2568"/>
              </a:tblGrid>
              <a:tr h="735856">
                <a:tc>
                  <a:txBody>
                    <a:bodyPr/>
                    <a:lstStyle/>
                    <a:p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Sud le déclarant a 13HL,</a:t>
                      </a:r>
                      <a:r>
                        <a:rPr lang="fr-FR" sz="2400" baseline="0" dirty="0" smtClean="0">
                          <a:solidFill>
                            <a:schemeClr val="tx1"/>
                          </a:solidFill>
                        </a:rPr>
                        <a:t> il dit :</a:t>
                      </a:r>
                    </a:p>
                    <a:p>
                      <a:r>
                        <a:rPr lang="fr-FR" sz="2400" baseline="0" dirty="0" smtClean="0">
                          <a:solidFill>
                            <a:schemeClr val="tx1"/>
                          </a:solidFill>
                        </a:rPr>
                        <a:t>J’ouvre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7" name="Tableau 56"/>
          <p:cNvGraphicFramePr>
            <a:graphicFrameLocks noGrp="1"/>
          </p:cNvGraphicFramePr>
          <p:nvPr/>
        </p:nvGraphicFramePr>
        <p:xfrm>
          <a:off x="3347864" y="2678048"/>
          <a:ext cx="5112568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2568"/>
              </a:tblGrid>
              <a:tr h="735856">
                <a:tc>
                  <a:txBody>
                    <a:bodyPr/>
                    <a:lstStyle/>
                    <a:p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Nord son partenaire remplit le petit papier ci-contre  et le transmet à Sud : 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9" name="Tableau 58"/>
          <p:cNvGraphicFramePr>
            <a:graphicFrameLocks noGrp="1"/>
          </p:cNvGraphicFramePr>
          <p:nvPr/>
        </p:nvGraphicFramePr>
        <p:xfrm>
          <a:off x="3707904" y="3573016"/>
          <a:ext cx="4104456" cy="12241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5231"/>
                <a:gridCol w="2659225"/>
              </a:tblGrid>
              <a:tr h="1224136">
                <a:tc>
                  <a:txBody>
                    <a:bodyPr/>
                    <a:lstStyle/>
                    <a:p>
                      <a:r>
                        <a:rPr lang="fr-FR" sz="1800" b="1" dirty="0" smtClean="0">
                          <a:solidFill>
                            <a:schemeClr val="tx1"/>
                          </a:solidFill>
                        </a:rPr>
                        <a:t>       : 2 </a:t>
                      </a:r>
                    </a:p>
                    <a:p>
                      <a:r>
                        <a:rPr lang="fr-FR" sz="1800" b="1" dirty="0" smtClean="0">
                          <a:solidFill>
                            <a:schemeClr val="tx1"/>
                          </a:solidFill>
                        </a:rPr>
                        <a:t>       : 3</a:t>
                      </a:r>
                    </a:p>
                    <a:p>
                      <a:r>
                        <a:rPr lang="fr-FR" sz="1800" b="1" dirty="0" smtClean="0">
                          <a:solidFill>
                            <a:schemeClr val="tx1"/>
                          </a:solidFill>
                        </a:rPr>
                        <a:t>       : 4 </a:t>
                      </a:r>
                    </a:p>
                    <a:p>
                      <a:r>
                        <a:rPr lang="fr-FR" sz="1800" b="1" dirty="0" smtClean="0">
                          <a:solidFill>
                            <a:schemeClr val="tx1"/>
                          </a:solidFill>
                        </a:rPr>
                        <a:t>       : 4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J’ai 9 points avec :</a:t>
                      </a:r>
                    </a:p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/>
                      </a:r>
                      <a:br>
                        <a:rPr lang="fr-FR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2       , 3       , 4       et 4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pic>
        <p:nvPicPr>
          <p:cNvPr id="60" name="Image 59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79912" y="4149080"/>
            <a:ext cx="288032" cy="288032"/>
          </a:xfrm>
          <a:prstGeom prst="rect">
            <a:avLst/>
          </a:prstGeom>
        </p:spPr>
      </p:pic>
      <p:pic>
        <p:nvPicPr>
          <p:cNvPr id="61" name="Image 60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779912" y="3861048"/>
            <a:ext cx="288032" cy="288032"/>
          </a:xfrm>
          <a:prstGeom prst="rect">
            <a:avLst/>
          </a:prstGeom>
        </p:spPr>
      </p:pic>
      <p:pic>
        <p:nvPicPr>
          <p:cNvPr id="62" name="Image 61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779912" y="3573016"/>
            <a:ext cx="288032" cy="288032"/>
          </a:xfrm>
          <a:prstGeom prst="rect">
            <a:avLst/>
          </a:prstGeom>
        </p:spPr>
      </p:pic>
      <p:pic>
        <p:nvPicPr>
          <p:cNvPr id="63" name="Image 62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779912" y="4437112"/>
            <a:ext cx="288032" cy="288032"/>
          </a:xfrm>
          <a:prstGeom prst="rect">
            <a:avLst/>
          </a:prstGeom>
        </p:spPr>
      </p:pic>
      <p:graphicFrame>
        <p:nvGraphicFramePr>
          <p:cNvPr id="64" name="Tableau 63"/>
          <p:cNvGraphicFramePr>
            <a:graphicFrameLocks noGrp="1"/>
          </p:cNvGraphicFramePr>
          <p:nvPr/>
        </p:nvGraphicFramePr>
        <p:xfrm>
          <a:off x="611560" y="4941168"/>
          <a:ext cx="7848872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8872"/>
              </a:tblGrid>
              <a:tr h="735856">
                <a:tc>
                  <a:txBody>
                    <a:bodyPr/>
                    <a:lstStyle/>
                    <a:p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Sud avec un fit à       , choisit</a:t>
                      </a:r>
                      <a:r>
                        <a:rPr lang="fr-FR" sz="2400" baseline="0" dirty="0" smtClean="0">
                          <a:solidFill>
                            <a:schemeClr val="tx1"/>
                          </a:solidFill>
                        </a:rPr>
                        <a:t> l’atout        et revalorise son jeu </a:t>
                      </a:r>
                    </a:p>
                    <a:p>
                      <a:r>
                        <a:rPr lang="fr-FR" sz="2400" baseline="0" dirty="0" smtClean="0">
                          <a:solidFill>
                            <a:schemeClr val="tx1"/>
                          </a:solidFill>
                        </a:rPr>
                        <a:t> plus 2 D soit au total 15 HLD + 9 H = 24 HLD.</a:t>
                      </a:r>
                    </a:p>
                    <a:p>
                      <a:r>
                        <a:rPr lang="fr-FR" sz="2400" baseline="0" dirty="0" smtClean="0">
                          <a:solidFill>
                            <a:schemeClr val="tx1"/>
                          </a:solidFill>
                        </a:rPr>
                        <a:t>Il utilise la table de décision pour choisir  le niveau du contrat :  2         ou 3        .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pic>
        <p:nvPicPr>
          <p:cNvPr id="65" name="Image 64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43808" y="5013176"/>
            <a:ext cx="288032" cy="288032"/>
          </a:xfrm>
          <a:prstGeom prst="rect">
            <a:avLst/>
          </a:prstGeom>
        </p:spPr>
      </p:pic>
      <p:pic>
        <p:nvPicPr>
          <p:cNvPr id="66" name="Image 65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20072" y="5013176"/>
            <a:ext cx="288032" cy="288032"/>
          </a:xfrm>
          <a:prstGeom prst="rect">
            <a:avLst/>
          </a:prstGeom>
        </p:spPr>
      </p:pic>
      <p:pic>
        <p:nvPicPr>
          <p:cNvPr id="67" name="Image 66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95736" y="6093296"/>
            <a:ext cx="288032" cy="288032"/>
          </a:xfrm>
          <a:prstGeom prst="rect">
            <a:avLst/>
          </a:prstGeom>
        </p:spPr>
      </p:pic>
      <p:pic>
        <p:nvPicPr>
          <p:cNvPr id="68" name="Image 67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347864" y="6093296"/>
            <a:ext cx="288032" cy="288032"/>
          </a:xfrm>
          <a:prstGeom prst="rect">
            <a:avLst/>
          </a:prstGeom>
        </p:spPr>
      </p:pic>
      <p:pic>
        <p:nvPicPr>
          <p:cNvPr id="26" name="Image 25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88224" y="4221088"/>
            <a:ext cx="288032" cy="288032"/>
          </a:xfrm>
          <a:prstGeom prst="rect">
            <a:avLst/>
          </a:prstGeom>
        </p:spPr>
      </p:pic>
      <p:pic>
        <p:nvPicPr>
          <p:cNvPr id="27" name="Image 26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84168" y="4221088"/>
            <a:ext cx="288032" cy="288032"/>
          </a:xfrm>
          <a:prstGeom prst="rect">
            <a:avLst/>
          </a:prstGeom>
        </p:spPr>
      </p:pic>
      <p:pic>
        <p:nvPicPr>
          <p:cNvPr id="28" name="Image 27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436096" y="4221088"/>
            <a:ext cx="288032" cy="288032"/>
          </a:xfrm>
          <a:prstGeom prst="rect">
            <a:avLst/>
          </a:prstGeom>
        </p:spPr>
      </p:pic>
      <p:pic>
        <p:nvPicPr>
          <p:cNvPr id="30" name="Image 29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308304" y="4221088"/>
            <a:ext cx="288032" cy="2880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467544" y="1484784"/>
          <a:ext cx="8424936" cy="11679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936"/>
              </a:tblGrid>
              <a:tr h="1167904">
                <a:tc>
                  <a:txBody>
                    <a:bodyPr/>
                    <a:lstStyle/>
                    <a:p>
                      <a:r>
                        <a:rPr lang="fr-FR" sz="3200" b="1" dirty="0" smtClean="0">
                          <a:solidFill>
                            <a:schemeClr val="tx1"/>
                          </a:solidFill>
                        </a:rPr>
                        <a:t>Chaque levée à partir de la 7</a:t>
                      </a:r>
                      <a:r>
                        <a:rPr lang="fr-FR" sz="3200" b="1" baseline="30000" dirty="0" smtClean="0">
                          <a:solidFill>
                            <a:schemeClr val="tx1"/>
                          </a:solidFill>
                        </a:rPr>
                        <a:t>ème</a:t>
                      </a:r>
                      <a:r>
                        <a:rPr lang="fr-FR" sz="3200" b="1" dirty="0" smtClean="0">
                          <a:solidFill>
                            <a:schemeClr val="tx1"/>
                          </a:solidFill>
                        </a:rPr>
                        <a:t> rapporte 30 points si le contrat est réussi.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5 - Leçon 15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6" name="ZoneTexte 5"/>
          <p:cNvSpPr txBox="1"/>
          <p:nvPr/>
        </p:nvSpPr>
        <p:spPr>
          <a:xfrm>
            <a:off x="467544" y="908720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/>
              <a:t>LES POINTS DE LEVEES</a:t>
            </a:r>
            <a:endParaRPr lang="fr-FR" sz="3600" dirty="0"/>
          </a:p>
        </p:txBody>
      </p:sp>
      <p:sp>
        <p:nvSpPr>
          <p:cNvPr id="7" name="ZoneTexte 6"/>
          <p:cNvSpPr txBox="1"/>
          <p:nvPr/>
        </p:nvSpPr>
        <p:spPr>
          <a:xfrm>
            <a:off x="467544" y="2996952"/>
            <a:ext cx="84969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1       +1 =                                    2      +1 =                                      4      + 1 =</a:t>
            </a:r>
            <a:endParaRPr lang="fr-FR" sz="2000" b="1" dirty="0"/>
          </a:p>
        </p:txBody>
      </p:sp>
      <p:pic>
        <p:nvPicPr>
          <p:cNvPr id="8" name="Image 7" descr="Piq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5576" y="3068960"/>
            <a:ext cx="288032" cy="288032"/>
          </a:xfrm>
          <a:prstGeom prst="rect">
            <a:avLst/>
          </a:prstGeom>
        </p:spPr>
      </p:pic>
      <p:pic>
        <p:nvPicPr>
          <p:cNvPr id="9" name="Image 8" descr="Piq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707904" y="3068960"/>
            <a:ext cx="288032" cy="288032"/>
          </a:xfrm>
          <a:prstGeom prst="rect">
            <a:avLst/>
          </a:prstGeom>
        </p:spPr>
      </p:pic>
      <p:pic>
        <p:nvPicPr>
          <p:cNvPr id="10" name="Image 9" descr="Piq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04248" y="3068960"/>
            <a:ext cx="288032" cy="288032"/>
          </a:xfrm>
          <a:prstGeom prst="rect">
            <a:avLst/>
          </a:prstGeom>
        </p:spPr>
      </p:pic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1619672" y="2852936"/>
          <a:ext cx="1031776" cy="648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1776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fr-FR" sz="3600" dirty="0" smtClean="0">
                          <a:solidFill>
                            <a:schemeClr val="tx1"/>
                          </a:solidFill>
                        </a:rPr>
                        <a:t>60</a:t>
                      </a:r>
                      <a:endParaRPr lang="fr-FR" sz="3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4692352" y="2852936"/>
          <a:ext cx="1031776" cy="648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1776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fr-FR" sz="3600" dirty="0" smtClean="0">
                          <a:solidFill>
                            <a:schemeClr val="tx1"/>
                          </a:solidFill>
                        </a:rPr>
                        <a:t>90</a:t>
                      </a:r>
                      <a:endParaRPr lang="fr-FR" sz="3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/>
        </p:nvGraphicFramePr>
        <p:xfrm>
          <a:off x="7860704" y="2852936"/>
          <a:ext cx="1031776" cy="648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1776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fr-FR" sz="3600" dirty="0" smtClean="0">
                          <a:solidFill>
                            <a:schemeClr val="tx1"/>
                          </a:solidFill>
                        </a:rPr>
                        <a:t>150</a:t>
                      </a:r>
                      <a:endParaRPr lang="fr-FR" sz="3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14" name="ZoneTexte 13"/>
          <p:cNvSpPr txBox="1"/>
          <p:nvPr/>
        </p:nvSpPr>
        <p:spPr>
          <a:xfrm>
            <a:off x="619944" y="3356992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/>
              <a:t>LES PRIMES</a:t>
            </a:r>
            <a:endParaRPr lang="fr-FR" sz="3600" dirty="0"/>
          </a:p>
        </p:txBody>
      </p:sp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539552" y="3933056"/>
          <a:ext cx="8424936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936"/>
              </a:tblGrid>
              <a:tr h="1167904">
                <a:tc>
                  <a:txBody>
                    <a:bodyPr/>
                    <a:lstStyle/>
                    <a:p>
                      <a:r>
                        <a:rPr lang="fr-FR" sz="3200" b="1" dirty="0" smtClean="0">
                          <a:solidFill>
                            <a:srgbClr val="FF0000"/>
                          </a:solidFill>
                        </a:rPr>
                        <a:t>Contrat partiel : </a:t>
                      </a:r>
                      <a:r>
                        <a:rPr lang="fr-FR" sz="3200" b="1" dirty="0" smtClean="0">
                          <a:solidFill>
                            <a:schemeClr val="tx1"/>
                          </a:solidFill>
                        </a:rPr>
                        <a:t>c’est un contrat qui, s’il est réussi, rapporte moins de 100 points de levées. La prime est de 50 points.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7" name="ZoneTexte 16"/>
          <p:cNvSpPr txBox="1"/>
          <p:nvPr/>
        </p:nvSpPr>
        <p:spPr>
          <a:xfrm>
            <a:off x="539552" y="5589240"/>
            <a:ext cx="84969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1       + 2 =                                  2       =                                           1      + 1 =</a:t>
            </a:r>
            <a:endParaRPr lang="fr-FR" sz="2000" b="1" dirty="0"/>
          </a:p>
        </p:txBody>
      </p:sp>
      <p:pic>
        <p:nvPicPr>
          <p:cNvPr id="18" name="Image 17" descr="Piq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27584" y="5661248"/>
            <a:ext cx="288032" cy="288032"/>
          </a:xfrm>
          <a:prstGeom prst="rect">
            <a:avLst/>
          </a:prstGeom>
        </p:spPr>
      </p:pic>
      <p:pic>
        <p:nvPicPr>
          <p:cNvPr id="19" name="Image 18" descr="Piq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779912" y="5661248"/>
            <a:ext cx="288032" cy="288032"/>
          </a:xfrm>
          <a:prstGeom prst="rect">
            <a:avLst/>
          </a:prstGeom>
        </p:spPr>
      </p:pic>
      <p:pic>
        <p:nvPicPr>
          <p:cNvPr id="20" name="Image 19" descr="Piq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76256" y="5661248"/>
            <a:ext cx="288032" cy="288032"/>
          </a:xfrm>
          <a:prstGeom prst="rect">
            <a:avLst/>
          </a:prstGeom>
        </p:spPr>
      </p:pic>
      <p:sp>
        <p:nvSpPr>
          <p:cNvPr id="21" name="ZoneTexte 20"/>
          <p:cNvSpPr txBox="1"/>
          <p:nvPr/>
        </p:nvSpPr>
        <p:spPr>
          <a:xfrm>
            <a:off x="539552" y="6269250"/>
            <a:ext cx="84969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3       =                                        2      + 1 =                                      3      + 2 =</a:t>
            </a:r>
            <a:endParaRPr lang="fr-FR" sz="2000" b="1" dirty="0"/>
          </a:p>
        </p:txBody>
      </p:sp>
      <p:pic>
        <p:nvPicPr>
          <p:cNvPr id="22" name="Image 21" descr="Piq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27584" y="6341258"/>
            <a:ext cx="288032" cy="288032"/>
          </a:xfrm>
          <a:prstGeom prst="rect">
            <a:avLst/>
          </a:prstGeom>
        </p:spPr>
      </p:pic>
      <p:pic>
        <p:nvPicPr>
          <p:cNvPr id="23" name="Image 22" descr="Piq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779912" y="6341258"/>
            <a:ext cx="288032" cy="288032"/>
          </a:xfrm>
          <a:prstGeom prst="rect">
            <a:avLst/>
          </a:prstGeom>
        </p:spPr>
      </p:pic>
      <p:pic>
        <p:nvPicPr>
          <p:cNvPr id="24" name="Image 23" descr="Piq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76256" y="6341258"/>
            <a:ext cx="288032" cy="288032"/>
          </a:xfrm>
          <a:prstGeom prst="rect">
            <a:avLst/>
          </a:prstGeom>
        </p:spPr>
      </p:pic>
      <p:graphicFrame>
        <p:nvGraphicFramePr>
          <p:cNvPr id="27" name="Tableau 26"/>
          <p:cNvGraphicFramePr>
            <a:graphicFrameLocks noGrp="1"/>
          </p:cNvGraphicFramePr>
          <p:nvPr/>
        </p:nvGraphicFramePr>
        <p:xfrm>
          <a:off x="1956048" y="5517232"/>
          <a:ext cx="1031776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1776"/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140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8" name="Tableau 27"/>
          <p:cNvGraphicFramePr>
            <a:graphicFrameLocks noGrp="1"/>
          </p:cNvGraphicFramePr>
          <p:nvPr/>
        </p:nvGraphicFramePr>
        <p:xfrm>
          <a:off x="1979712" y="6165304"/>
          <a:ext cx="1031776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1776"/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140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9" name="Tableau 28"/>
          <p:cNvGraphicFramePr>
            <a:graphicFrameLocks noGrp="1"/>
          </p:cNvGraphicFramePr>
          <p:nvPr/>
        </p:nvGraphicFramePr>
        <p:xfrm>
          <a:off x="5076056" y="5517232"/>
          <a:ext cx="1031776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1776"/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110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0" name="Tableau 29"/>
          <p:cNvGraphicFramePr>
            <a:graphicFrameLocks noGrp="1"/>
          </p:cNvGraphicFramePr>
          <p:nvPr/>
        </p:nvGraphicFramePr>
        <p:xfrm>
          <a:off x="5099720" y="6165304"/>
          <a:ext cx="1031776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1776"/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140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1" name="Tableau 30"/>
          <p:cNvGraphicFramePr>
            <a:graphicFrameLocks noGrp="1"/>
          </p:cNvGraphicFramePr>
          <p:nvPr/>
        </p:nvGraphicFramePr>
        <p:xfrm>
          <a:off x="7909048" y="5517232"/>
          <a:ext cx="1031776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1776"/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110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2" name="Tableau 31"/>
          <p:cNvGraphicFramePr>
            <a:graphicFrameLocks noGrp="1"/>
          </p:cNvGraphicFramePr>
          <p:nvPr/>
        </p:nvGraphicFramePr>
        <p:xfrm>
          <a:off x="7932712" y="6165304"/>
          <a:ext cx="1031776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1776"/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fr-FR" sz="2800" smtClean="0">
                          <a:solidFill>
                            <a:schemeClr val="tx1"/>
                          </a:solidFill>
                        </a:rPr>
                        <a:t>200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5 - Leçon 15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14" name="ZoneTexte 13"/>
          <p:cNvSpPr txBox="1"/>
          <p:nvPr/>
        </p:nvSpPr>
        <p:spPr>
          <a:xfrm>
            <a:off x="619944" y="980728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/>
              <a:t>LES PRIMES</a:t>
            </a:r>
            <a:endParaRPr lang="fr-FR" sz="3600" dirty="0"/>
          </a:p>
        </p:txBody>
      </p:sp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539552" y="1628800"/>
          <a:ext cx="8424936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936"/>
              </a:tblGrid>
              <a:tr h="1167904">
                <a:tc>
                  <a:txBody>
                    <a:bodyPr/>
                    <a:lstStyle/>
                    <a:p>
                      <a:r>
                        <a:rPr lang="fr-FR" sz="3200" b="1" dirty="0" smtClean="0">
                          <a:solidFill>
                            <a:srgbClr val="FF0000"/>
                          </a:solidFill>
                        </a:rPr>
                        <a:t>Contrat de manche : </a:t>
                      </a:r>
                      <a:r>
                        <a:rPr lang="fr-FR" sz="3200" b="1" dirty="0" smtClean="0">
                          <a:solidFill>
                            <a:schemeClr val="tx1"/>
                          </a:solidFill>
                        </a:rPr>
                        <a:t>c’est un contrat qui, s’il est réussi, rapporte moins de 100 points de levées. La prime est de 300 points.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7" name="ZoneTexte 16"/>
          <p:cNvSpPr txBox="1"/>
          <p:nvPr/>
        </p:nvSpPr>
        <p:spPr>
          <a:xfrm>
            <a:off x="539552" y="3284984"/>
            <a:ext cx="84969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4       =                                         5      + 1 =                                     4      + 2 =</a:t>
            </a:r>
            <a:endParaRPr lang="fr-FR" sz="2000" b="1" dirty="0"/>
          </a:p>
        </p:txBody>
      </p:sp>
      <p:pic>
        <p:nvPicPr>
          <p:cNvPr id="18" name="Image 17" descr="Piq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27584" y="3356992"/>
            <a:ext cx="288032" cy="288032"/>
          </a:xfrm>
          <a:prstGeom prst="rect">
            <a:avLst/>
          </a:prstGeom>
        </p:spPr>
      </p:pic>
      <p:pic>
        <p:nvPicPr>
          <p:cNvPr id="19" name="Image 18" descr="Piq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779912" y="3356992"/>
            <a:ext cx="288032" cy="288032"/>
          </a:xfrm>
          <a:prstGeom prst="rect">
            <a:avLst/>
          </a:prstGeom>
        </p:spPr>
      </p:pic>
      <p:pic>
        <p:nvPicPr>
          <p:cNvPr id="20" name="Image 19" descr="Piq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76256" y="3356992"/>
            <a:ext cx="288032" cy="288032"/>
          </a:xfrm>
          <a:prstGeom prst="rect">
            <a:avLst/>
          </a:prstGeom>
        </p:spPr>
      </p:pic>
      <p:sp>
        <p:nvSpPr>
          <p:cNvPr id="21" name="ZoneTexte 20"/>
          <p:cNvSpPr txBox="1"/>
          <p:nvPr/>
        </p:nvSpPr>
        <p:spPr>
          <a:xfrm>
            <a:off x="539552" y="5549170"/>
            <a:ext cx="84969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6       =                                        6      + 1 =                                      7       =</a:t>
            </a:r>
            <a:endParaRPr lang="fr-FR" sz="2000" b="1" dirty="0"/>
          </a:p>
        </p:txBody>
      </p:sp>
      <p:pic>
        <p:nvPicPr>
          <p:cNvPr id="22" name="Image 21" descr="Piq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27584" y="5621178"/>
            <a:ext cx="288032" cy="288032"/>
          </a:xfrm>
          <a:prstGeom prst="rect">
            <a:avLst/>
          </a:prstGeom>
        </p:spPr>
      </p:pic>
      <p:pic>
        <p:nvPicPr>
          <p:cNvPr id="23" name="Image 22" descr="Piq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779912" y="5621178"/>
            <a:ext cx="288032" cy="288032"/>
          </a:xfrm>
          <a:prstGeom prst="rect">
            <a:avLst/>
          </a:prstGeom>
        </p:spPr>
      </p:pic>
      <p:pic>
        <p:nvPicPr>
          <p:cNvPr id="24" name="Image 23" descr="Piq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76256" y="5621178"/>
            <a:ext cx="288032" cy="288032"/>
          </a:xfrm>
          <a:prstGeom prst="rect">
            <a:avLst/>
          </a:prstGeom>
        </p:spPr>
      </p:pic>
      <p:graphicFrame>
        <p:nvGraphicFramePr>
          <p:cNvPr id="27" name="Tableau 26"/>
          <p:cNvGraphicFramePr>
            <a:graphicFrameLocks noGrp="1"/>
          </p:cNvGraphicFramePr>
          <p:nvPr/>
        </p:nvGraphicFramePr>
        <p:xfrm>
          <a:off x="1956048" y="3212976"/>
          <a:ext cx="1031776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1776"/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420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8" name="Tableau 27"/>
          <p:cNvGraphicFramePr>
            <a:graphicFrameLocks noGrp="1"/>
          </p:cNvGraphicFramePr>
          <p:nvPr/>
        </p:nvGraphicFramePr>
        <p:xfrm>
          <a:off x="1979712" y="5445224"/>
          <a:ext cx="1031776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1776"/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980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9" name="Tableau 28"/>
          <p:cNvGraphicFramePr>
            <a:graphicFrameLocks noGrp="1"/>
          </p:cNvGraphicFramePr>
          <p:nvPr/>
        </p:nvGraphicFramePr>
        <p:xfrm>
          <a:off x="5076056" y="3212976"/>
          <a:ext cx="1031776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1776"/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480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0" name="Tableau 29"/>
          <p:cNvGraphicFramePr>
            <a:graphicFrameLocks noGrp="1"/>
          </p:cNvGraphicFramePr>
          <p:nvPr/>
        </p:nvGraphicFramePr>
        <p:xfrm>
          <a:off x="5099720" y="5445224"/>
          <a:ext cx="1031776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1776"/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1010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1" name="Tableau 30"/>
          <p:cNvGraphicFramePr>
            <a:graphicFrameLocks noGrp="1"/>
          </p:cNvGraphicFramePr>
          <p:nvPr/>
        </p:nvGraphicFramePr>
        <p:xfrm>
          <a:off x="7909048" y="3212976"/>
          <a:ext cx="1031776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1776"/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480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2" name="Tableau 31"/>
          <p:cNvGraphicFramePr>
            <a:graphicFrameLocks noGrp="1"/>
          </p:cNvGraphicFramePr>
          <p:nvPr/>
        </p:nvGraphicFramePr>
        <p:xfrm>
          <a:off x="7932712" y="5445224"/>
          <a:ext cx="1031776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1776"/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1510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4" name="Tableau 33"/>
          <p:cNvGraphicFramePr>
            <a:graphicFrameLocks noGrp="1"/>
          </p:cNvGraphicFramePr>
          <p:nvPr/>
        </p:nvGraphicFramePr>
        <p:xfrm>
          <a:off x="323528" y="3861048"/>
          <a:ext cx="8424936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936"/>
              </a:tblGrid>
              <a:tr h="1152128">
                <a:tc>
                  <a:txBody>
                    <a:bodyPr/>
                    <a:lstStyle/>
                    <a:p>
                      <a:pPr algn="ctr"/>
                      <a:r>
                        <a:rPr lang="fr-FR" sz="3600" b="1" dirty="0" smtClean="0">
                          <a:solidFill>
                            <a:schemeClr val="tx1"/>
                          </a:solidFill>
                        </a:rPr>
                        <a:t>Prime de chelem = 500 points</a:t>
                      </a:r>
                    </a:p>
                    <a:p>
                      <a:pPr algn="ctr"/>
                      <a:r>
                        <a:rPr lang="fr-FR" sz="3600" b="1" dirty="0" smtClean="0">
                          <a:solidFill>
                            <a:schemeClr val="tx1"/>
                          </a:solidFill>
                        </a:rPr>
                        <a:t>Prime de grand chelem = 1000 points</a:t>
                      </a:r>
                      <a:endParaRPr lang="fr-FR" sz="28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5" name="Tableau 34"/>
          <p:cNvGraphicFramePr>
            <a:graphicFrameLocks noGrp="1"/>
          </p:cNvGraphicFramePr>
          <p:nvPr/>
        </p:nvGraphicFramePr>
        <p:xfrm>
          <a:off x="1475656" y="6093296"/>
          <a:ext cx="6696744" cy="648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96744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6        + 1 = (6 x 30) + 30 + 300 + 500 = 1010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pic>
        <p:nvPicPr>
          <p:cNvPr id="36" name="Image 35" descr="Piq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23728" y="6237312"/>
            <a:ext cx="288032" cy="2880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5 - Leçon 15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179512" y="980728"/>
            <a:ext cx="88653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La table des décision pour les contrats en majeure</a:t>
            </a:r>
            <a:endParaRPr lang="fr-FR" sz="3200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755576" y="1556792"/>
          <a:ext cx="7951102" cy="515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5125"/>
                <a:gridCol w="1015235"/>
                <a:gridCol w="1412984"/>
                <a:gridCol w="1022723"/>
                <a:gridCol w="2275035"/>
              </a:tblGrid>
              <a:tr h="864096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Force minimale en points HLD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Nombre de levées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Contrat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Score</a:t>
                      </a:r>
                    </a:p>
                    <a:p>
                      <a:pPr algn="ctr"/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Type de contrat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464040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/>
                        <a:t>37</a:t>
                      </a:r>
                      <a:endParaRPr lang="fr-FR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ctr">
                        <a:buNone/>
                      </a:pPr>
                      <a:r>
                        <a:rPr lang="fr-FR" sz="1600" dirty="0" smtClean="0"/>
                        <a:t>13</a:t>
                      </a:r>
                    </a:p>
                    <a:p>
                      <a:pPr marL="342900" indent="-342900" algn="ctr">
                        <a:buNone/>
                      </a:pPr>
                      <a:r>
                        <a:rPr lang="fr-FR" sz="1600" dirty="0" smtClean="0"/>
                        <a:t>Levées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7      / 7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1510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Grand chelem</a:t>
                      </a:r>
                      <a:endParaRPr lang="fr-FR" dirty="0"/>
                    </a:p>
                  </a:txBody>
                  <a:tcPr/>
                </a:tc>
              </a:tr>
              <a:tr h="464040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/>
                        <a:t>33</a:t>
                      </a:r>
                      <a:endParaRPr lang="fr-FR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ctr">
                        <a:buNone/>
                      </a:pPr>
                      <a:r>
                        <a:rPr lang="fr-FR" sz="1600" dirty="0" smtClean="0"/>
                        <a:t>12</a:t>
                      </a:r>
                    </a:p>
                    <a:p>
                      <a:pPr marL="342900" indent="-342900" algn="ctr">
                        <a:buNone/>
                      </a:pPr>
                      <a:r>
                        <a:rPr lang="fr-FR" sz="1600" dirty="0" smtClean="0"/>
                        <a:t>Levées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6      / 6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980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Petit chelem</a:t>
                      </a:r>
                      <a:endParaRPr lang="fr-FR" dirty="0"/>
                    </a:p>
                  </a:txBody>
                  <a:tcPr/>
                </a:tc>
              </a:tr>
              <a:tr h="464040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/>
                        <a:t>30</a:t>
                      </a:r>
                      <a:endParaRPr lang="fr-FR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ctr">
                        <a:buNone/>
                      </a:pPr>
                      <a:r>
                        <a:rPr lang="fr-FR" sz="1600" dirty="0" smtClean="0"/>
                        <a:t>11</a:t>
                      </a:r>
                    </a:p>
                    <a:p>
                      <a:pPr marL="342900" indent="-342900" algn="ctr">
                        <a:buNone/>
                      </a:pPr>
                      <a:r>
                        <a:rPr lang="fr-FR" sz="1600" dirty="0" smtClean="0"/>
                        <a:t>Levées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5      / 5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450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Manche</a:t>
                      </a:r>
                      <a:br>
                        <a:rPr lang="fr-FR" dirty="0" smtClean="0"/>
                      </a:br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Inutile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464040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/>
                        <a:t>27</a:t>
                      </a:r>
                      <a:endParaRPr lang="fr-FR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ctr">
                        <a:buNone/>
                      </a:pPr>
                      <a:r>
                        <a:rPr lang="fr-FR" sz="1600" dirty="0" smtClean="0"/>
                        <a:t>10</a:t>
                      </a:r>
                    </a:p>
                    <a:p>
                      <a:pPr marL="342900" indent="-342900" algn="ctr">
                        <a:buNone/>
                      </a:pPr>
                      <a:r>
                        <a:rPr lang="fr-FR" sz="1600" dirty="0" smtClean="0"/>
                        <a:t>Levées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dirty="0" smtClean="0"/>
                        <a:t>4      /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420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Manche</a:t>
                      </a:r>
                      <a:endParaRPr lang="fr-FR" dirty="0"/>
                    </a:p>
                  </a:txBody>
                  <a:tcPr/>
                </a:tc>
              </a:tr>
              <a:tr h="464040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/>
                        <a:t>25</a:t>
                      </a:r>
                      <a:endParaRPr lang="fr-FR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ctr">
                        <a:buNone/>
                      </a:pPr>
                      <a:r>
                        <a:rPr lang="fr-FR" sz="1600" dirty="0" smtClean="0"/>
                        <a:t>9</a:t>
                      </a:r>
                    </a:p>
                    <a:p>
                      <a:pPr marL="342900" indent="-342900" algn="ctr">
                        <a:buNone/>
                      </a:pPr>
                      <a:r>
                        <a:rPr lang="fr-FR" sz="1600" dirty="0" smtClean="0"/>
                        <a:t>Levées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dirty="0" smtClean="0"/>
                        <a:t>3      /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140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Contrat partiel</a:t>
                      </a:r>
                      <a:br>
                        <a:rPr lang="fr-FR" dirty="0" smtClean="0"/>
                      </a:br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Inutile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464040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/>
                        <a:t>23</a:t>
                      </a:r>
                      <a:endParaRPr lang="fr-FR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ctr">
                        <a:buNone/>
                      </a:pPr>
                      <a:r>
                        <a:rPr lang="fr-FR" sz="1600" dirty="0" smtClean="0"/>
                        <a:t>8</a:t>
                      </a:r>
                    </a:p>
                    <a:p>
                      <a:pPr marL="342900" indent="-342900" algn="ctr">
                        <a:buNone/>
                      </a:pPr>
                      <a:r>
                        <a:rPr lang="fr-FR" sz="1600" dirty="0" smtClean="0"/>
                        <a:t>Levées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dirty="0" smtClean="0"/>
                        <a:t>2      /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110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Contrat Partiel</a:t>
                      </a:r>
                      <a:br>
                        <a:rPr lang="fr-FR" dirty="0" smtClean="0"/>
                      </a:br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Inutile</a:t>
                      </a:r>
                    </a:p>
                  </a:txBody>
                  <a:tcPr/>
                </a:tc>
              </a:tr>
              <a:tr h="464040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/>
                        <a:t>20</a:t>
                      </a:r>
                      <a:endParaRPr lang="fr-FR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ctr">
                        <a:buNone/>
                      </a:pPr>
                      <a:r>
                        <a:rPr lang="fr-FR" sz="1600" dirty="0" smtClean="0"/>
                        <a:t>7</a:t>
                      </a:r>
                    </a:p>
                    <a:p>
                      <a:pPr marL="342900" indent="-342900" algn="ctr">
                        <a:buNone/>
                      </a:pPr>
                      <a:r>
                        <a:rPr lang="fr-FR" sz="1600" dirty="0" smtClean="0"/>
                        <a:t>levées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1      / 1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80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Contrat partiel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Image 5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48064" y="2564904"/>
            <a:ext cx="288032" cy="288032"/>
          </a:xfrm>
          <a:prstGeom prst="rect">
            <a:avLst/>
          </a:prstGeom>
        </p:spPr>
      </p:pic>
      <p:pic>
        <p:nvPicPr>
          <p:cNvPr id="7" name="Image 6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427984" y="2564904"/>
            <a:ext cx="288032" cy="288032"/>
          </a:xfrm>
          <a:prstGeom prst="rect">
            <a:avLst/>
          </a:prstGeom>
        </p:spPr>
      </p:pic>
      <p:pic>
        <p:nvPicPr>
          <p:cNvPr id="8" name="Image 7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48064" y="3068960"/>
            <a:ext cx="288032" cy="288032"/>
          </a:xfrm>
          <a:prstGeom prst="rect">
            <a:avLst/>
          </a:prstGeom>
        </p:spPr>
      </p:pic>
      <p:pic>
        <p:nvPicPr>
          <p:cNvPr id="9" name="Image 8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427984" y="3068960"/>
            <a:ext cx="288032" cy="288032"/>
          </a:xfrm>
          <a:prstGeom prst="rect">
            <a:avLst/>
          </a:prstGeom>
        </p:spPr>
      </p:pic>
      <p:pic>
        <p:nvPicPr>
          <p:cNvPr id="10" name="Image 9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48064" y="3717032"/>
            <a:ext cx="288032" cy="288032"/>
          </a:xfrm>
          <a:prstGeom prst="rect">
            <a:avLst/>
          </a:prstGeom>
        </p:spPr>
      </p:pic>
      <p:pic>
        <p:nvPicPr>
          <p:cNvPr id="11" name="Image 10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427984" y="3717032"/>
            <a:ext cx="288032" cy="288032"/>
          </a:xfrm>
          <a:prstGeom prst="rect">
            <a:avLst/>
          </a:prstGeom>
        </p:spPr>
      </p:pic>
      <p:pic>
        <p:nvPicPr>
          <p:cNvPr id="12" name="Image 11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48064" y="4365104"/>
            <a:ext cx="288032" cy="288032"/>
          </a:xfrm>
          <a:prstGeom prst="rect">
            <a:avLst/>
          </a:prstGeom>
        </p:spPr>
      </p:pic>
      <p:pic>
        <p:nvPicPr>
          <p:cNvPr id="13" name="Image 12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427984" y="4365104"/>
            <a:ext cx="288032" cy="288032"/>
          </a:xfrm>
          <a:prstGeom prst="rect">
            <a:avLst/>
          </a:prstGeom>
        </p:spPr>
      </p:pic>
      <p:pic>
        <p:nvPicPr>
          <p:cNvPr id="14" name="Image 13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48064" y="4869160"/>
            <a:ext cx="288032" cy="288032"/>
          </a:xfrm>
          <a:prstGeom prst="rect">
            <a:avLst/>
          </a:prstGeom>
        </p:spPr>
      </p:pic>
      <p:pic>
        <p:nvPicPr>
          <p:cNvPr id="15" name="Image 14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427984" y="4869160"/>
            <a:ext cx="288032" cy="288032"/>
          </a:xfrm>
          <a:prstGeom prst="rect">
            <a:avLst/>
          </a:prstGeom>
        </p:spPr>
      </p:pic>
      <p:pic>
        <p:nvPicPr>
          <p:cNvPr id="16" name="Image 15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48064" y="5589240"/>
            <a:ext cx="288032" cy="288032"/>
          </a:xfrm>
          <a:prstGeom prst="rect">
            <a:avLst/>
          </a:prstGeom>
        </p:spPr>
      </p:pic>
      <p:pic>
        <p:nvPicPr>
          <p:cNvPr id="17" name="Image 16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427984" y="5589240"/>
            <a:ext cx="288032" cy="288032"/>
          </a:xfrm>
          <a:prstGeom prst="rect">
            <a:avLst/>
          </a:prstGeom>
        </p:spPr>
      </p:pic>
      <p:pic>
        <p:nvPicPr>
          <p:cNvPr id="18" name="Image 17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48064" y="6237312"/>
            <a:ext cx="288032" cy="288032"/>
          </a:xfrm>
          <a:prstGeom prst="rect">
            <a:avLst/>
          </a:prstGeom>
        </p:spPr>
      </p:pic>
      <p:pic>
        <p:nvPicPr>
          <p:cNvPr id="19" name="Image 18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427984" y="6237312"/>
            <a:ext cx="288032" cy="2880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Sans titre - 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4624"/>
            <a:ext cx="9144000" cy="3862294"/>
          </a:xfrm>
          <a:prstGeom prst="rect">
            <a:avLst/>
          </a:prstGeom>
        </p:spPr>
      </p:pic>
      <p:pic>
        <p:nvPicPr>
          <p:cNvPr id="3" name="Image 2" descr="Sans titre - 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20040"/>
            <a:ext cx="9144000" cy="6217920"/>
          </a:xfrm>
          <a:prstGeom prst="rect">
            <a:avLst/>
          </a:prstGeom>
        </p:spPr>
      </p:pic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2051720" y="1412776"/>
          <a:ext cx="5832648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32648"/>
              </a:tblGrid>
              <a:tr h="57606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1979712" y="2492896"/>
          <a:ext cx="5832648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32648"/>
              </a:tblGrid>
              <a:tr h="57606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1979712" y="3573016"/>
          <a:ext cx="5832648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32648"/>
              </a:tblGrid>
              <a:tr h="57606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1979712" y="4653136"/>
          <a:ext cx="5832648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32648"/>
              </a:tblGrid>
              <a:tr h="57606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1979712" y="5733256"/>
          <a:ext cx="5832648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32648"/>
              </a:tblGrid>
              <a:tr h="57606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Sans titre - 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20040"/>
            <a:ext cx="9144000" cy="6217920"/>
          </a:xfrm>
          <a:prstGeom prst="rect">
            <a:avLst/>
          </a:prstGeom>
        </p:spPr>
      </p:pic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1043608" y="4941168"/>
          <a:ext cx="504056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</a:tblGrid>
              <a:tr h="3600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1619672" y="4941168"/>
          <a:ext cx="504056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</a:tblGrid>
              <a:tr h="3600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2267744" y="4941168"/>
          <a:ext cx="504056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</a:tblGrid>
              <a:tr h="3600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2843808" y="4941168"/>
          <a:ext cx="237626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264"/>
              </a:tblGrid>
              <a:tr h="3600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971600" y="5373216"/>
          <a:ext cx="504056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</a:tblGrid>
              <a:tr h="3600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1619672" y="5373216"/>
          <a:ext cx="504056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</a:tblGrid>
              <a:tr h="3600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2267744" y="5373216"/>
          <a:ext cx="504056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</a:tblGrid>
              <a:tr h="3600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2843808" y="5373216"/>
          <a:ext cx="237626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264"/>
              </a:tblGrid>
              <a:tr h="3600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/>
        </p:nvGraphicFramePr>
        <p:xfrm>
          <a:off x="971600" y="5799544"/>
          <a:ext cx="504056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</a:tblGrid>
              <a:tr h="3600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Tableau 13"/>
          <p:cNvGraphicFramePr>
            <a:graphicFrameLocks noGrp="1"/>
          </p:cNvGraphicFramePr>
          <p:nvPr/>
        </p:nvGraphicFramePr>
        <p:xfrm>
          <a:off x="1691680" y="5805264"/>
          <a:ext cx="504056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</a:tblGrid>
              <a:tr h="3600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2267744" y="5805264"/>
          <a:ext cx="504056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</a:tblGrid>
              <a:tr h="3600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Tableau 15"/>
          <p:cNvGraphicFramePr>
            <a:graphicFrameLocks noGrp="1"/>
          </p:cNvGraphicFramePr>
          <p:nvPr/>
        </p:nvGraphicFramePr>
        <p:xfrm>
          <a:off x="2843808" y="5805264"/>
          <a:ext cx="237626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264"/>
              </a:tblGrid>
              <a:tr h="3600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51519" y="1628800"/>
          <a:ext cx="5544618" cy="47244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0201"/>
                <a:gridCol w="1800200"/>
                <a:gridCol w="1944217"/>
              </a:tblGrid>
              <a:tr h="1479589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Donne 1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      </a:t>
                      </a:r>
                      <a:r>
                        <a:rPr lang="fr-FR" sz="2400" b="1" dirty="0" smtClean="0">
                          <a:solidFill>
                            <a:schemeClr val="tx1"/>
                          </a:solidFill>
                        </a:rPr>
                        <a:t>R V  4 3</a:t>
                      </a:r>
                      <a:r>
                        <a:rPr lang="fr-FR" sz="2400" b="1" dirty="0" smtClean="0"/>
                        <a:t> </a:t>
                      </a:r>
                    </a:p>
                    <a:p>
                      <a:r>
                        <a:rPr lang="fr-FR" sz="2400" b="1" dirty="0" smtClean="0"/>
                        <a:t>     R</a:t>
                      </a:r>
                    </a:p>
                    <a:p>
                      <a:r>
                        <a:rPr lang="fr-FR" sz="2400" b="1" dirty="0" smtClean="0"/>
                        <a:t>     A D 8 2 </a:t>
                      </a:r>
                    </a:p>
                    <a:p>
                      <a:r>
                        <a:rPr lang="fr-FR" sz="2400" b="1" dirty="0" smtClean="0"/>
                        <a:t>     R V 10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2 - J’ai 17 H</a:t>
                      </a:r>
                      <a:endParaRPr lang="fr-FR" sz="2000" b="1" dirty="0"/>
                    </a:p>
                  </a:txBody>
                  <a:tcPr/>
                </a:tc>
              </a:tr>
              <a:tr h="1521333"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8 </a:t>
                      </a:r>
                    </a:p>
                    <a:p>
                      <a:r>
                        <a:rPr lang="fr-FR" sz="2400" b="1" dirty="0" smtClean="0"/>
                        <a:t>     D V 10 8 4</a:t>
                      </a:r>
                    </a:p>
                    <a:p>
                      <a:r>
                        <a:rPr lang="fr-FR" sz="2400" b="1" dirty="0" smtClean="0"/>
                        <a:t>     10</a:t>
                      </a:r>
                      <a:r>
                        <a:rPr lang="fr-FR" sz="2400" b="1" baseline="0" dirty="0" smtClean="0"/>
                        <a:t> 6 5 4</a:t>
                      </a:r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     9 7 4</a:t>
                      </a:r>
                      <a:endParaRPr lang="fr-FR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7 6 5</a:t>
                      </a:r>
                      <a:endParaRPr lang="fr-FR" sz="2400" b="1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fr-FR" sz="2400" b="1" dirty="0" smtClean="0"/>
                        <a:t>      A 7 5 3 2</a:t>
                      </a:r>
                      <a:r>
                        <a:rPr lang="fr-FR" sz="2400" b="1" baseline="0" dirty="0" smtClean="0"/>
                        <a:t> </a:t>
                      </a:r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      7 3</a:t>
                      </a:r>
                    </a:p>
                    <a:p>
                      <a:r>
                        <a:rPr lang="fr-FR" sz="2400" b="1" dirty="0" smtClean="0"/>
                        <a:t>      8 6 2</a:t>
                      </a:r>
                    </a:p>
                  </a:txBody>
                  <a:tcPr/>
                </a:tc>
              </a:tr>
              <a:tr h="1440160"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A D 10 9 2</a:t>
                      </a:r>
                      <a:endParaRPr lang="fr-FR" sz="2400" b="1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fr-FR" sz="2400" b="1" dirty="0" smtClean="0"/>
                        <a:t>     9 6</a:t>
                      </a:r>
                    </a:p>
                    <a:p>
                      <a:r>
                        <a:rPr lang="fr-FR" sz="2400" b="1" dirty="0" smtClean="0"/>
                        <a:t>     R V 9</a:t>
                      </a:r>
                    </a:p>
                    <a:p>
                      <a:r>
                        <a:rPr lang="fr-FR" sz="2400" b="1" dirty="0" smtClean="0"/>
                        <a:t>     A D 3</a:t>
                      </a:r>
                      <a:endParaRPr lang="fr-FR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1 - J’ouvre 17 HL avec 5 </a:t>
                      </a:r>
                      <a:br>
                        <a:rPr lang="fr-FR" sz="2000" b="1" dirty="0" smtClean="0"/>
                      </a:br>
                      <a:endParaRPr lang="fr-FR" sz="2000" b="1" dirty="0" smtClean="0"/>
                    </a:p>
                    <a:p>
                      <a:r>
                        <a:rPr lang="fr-FR" sz="2000" b="1" dirty="0" smtClean="0"/>
                        <a:t>3 – Total 34HL    on joue 6SA</a:t>
                      </a:r>
                      <a:endParaRPr lang="fr-FR" sz="20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Image 6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23728" y="2420888"/>
            <a:ext cx="288032" cy="288032"/>
          </a:xfrm>
          <a:prstGeom prst="rect">
            <a:avLst/>
          </a:prstGeom>
        </p:spPr>
      </p:pic>
      <p:pic>
        <p:nvPicPr>
          <p:cNvPr id="8" name="Image 7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23728" y="2060848"/>
            <a:ext cx="288032" cy="288032"/>
          </a:xfrm>
          <a:prstGeom prst="rect">
            <a:avLst/>
          </a:prstGeom>
        </p:spPr>
      </p:pic>
      <p:pic>
        <p:nvPicPr>
          <p:cNvPr id="10" name="Image 9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23728" y="1700808"/>
            <a:ext cx="288032" cy="288032"/>
          </a:xfrm>
          <a:prstGeom prst="rect">
            <a:avLst/>
          </a:prstGeom>
        </p:spPr>
      </p:pic>
      <p:pic>
        <p:nvPicPr>
          <p:cNvPr id="11" name="Image 10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123728" y="2780928"/>
            <a:ext cx="288032" cy="288032"/>
          </a:xfrm>
          <a:prstGeom prst="rect">
            <a:avLst/>
          </a:prstGeom>
        </p:spPr>
      </p:pic>
      <p:pic>
        <p:nvPicPr>
          <p:cNvPr id="12" name="Image 11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23728" y="5517232"/>
            <a:ext cx="288032" cy="288032"/>
          </a:xfrm>
          <a:prstGeom prst="rect">
            <a:avLst/>
          </a:prstGeom>
        </p:spPr>
      </p:pic>
      <p:pic>
        <p:nvPicPr>
          <p:cNvPr id="13" name="Image 12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23728" y="5157192"/>
            <a:ext cx="288032" cy="288032"/>
          </a:xfrm>
          <a:prstGeom prst="rect">
            <a:avLst/>
          </a:prstGeom>
        </p:spPr>
      </p:pic>
      <p:pic>
        <p:nvPicPr>
          <p:cNvPr id="14" name="Image 13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23728" y="4797152"/>
            <a:ext cx="288032" cy="288032"/>
          </a:xfrm>
          <a:prstGeom prst="rect">
            <a:avLst/>
          </a:prstGeom>
        </p:spPr>
      </p:pic>
      <p:pic>
        <p:nvPicPr>
          <p:cNvPr id="15" name="Image 14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123728" y="5877272"/>
            <a:ext cx="288032" cy="288032"/>
          </a:xfrm>
          <a:prstGeom prst="rect">
            <a:avLst/>
          </a:prstGeom>
        </p:spPr>
      </p:pic>
      <p:pic>
        <p:nvPicPr>
          <p:cNvPr id="16" name="Image 15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3933056"/>
            <a:ext cx="288032" cy="288032"/>
          </a:xfrm>
          <a:prstGeom prst="rect">
            <a:avLst/>
          </a:prstGeom>
        </p:spPr>
      </p:pic>
      <p:pic>
        <p:nvPicPr>
          <p:cNvPr id="17" name="Image 16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3573016"/>
            <a:ext cx="288032" cy="288032"/>
          </a:xfrm>
          <a:prstGeom prst="rect">
            <a:avLst/>
          </a:prstGeom>
        </p:spPr>
      </p:pic>
      <p:pic>
        <p:nvPicPr>
          <p:cNvPr id="18" name="Image 17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520" y="3212976"/>
            <a:ext cx="288032" cy="288032"/>
          </a:xfrm>
          <a:prstGeom prst="rect">
            <a:avLst/>
          </a:prstGeom>
        </p:spPr>
      </p:pic>
      <p:pic>
        <p:nvPicPr>
          <p:cNvPr id="19" name="Image 18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51520" y="4293096"/>
            <a:ext cx="288032" cy="288032"/>
          </a:xfrm>
          <a:prstGeom prst="rect">
            <a:avLst/>
          </a:prstGeom>
        </p:spPr>
      </p:pic>
      <p:pic>
        <p:nvPicPr>
          <p:cNvPr id="20" name="Image 19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23928" y="3933056"/>
            <a:ext cx="288032" cy="288032"/>
          </a:xfrm>
          <a:prstGeom prst="rect">
            <a:avLst/>
          </a:prstGeom>
        </p:spPr>
      </p:pic>
      <p:pic>
        <p:nvPicPr>
          <p:cNvPr id="21" name="Image 20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23928" y="3573016"/>
            <a:ext cx="288032" cy="288032"/>
          </a:xfrm>
          <a:prstGeom prst="rect">
            <a:avLst/>
          </a:prstGeom>
        </p:spPr>
      </p:pic>
      <p:pic>
        <p:nvPicPr>
          <p:cNvPr id="22" name="Image 21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23928" y="3212976"/>
            <a:ext cx="288032" cy="288032"/>
          </a:xfrm>
          <a:prstGeom prst="rect">
            <a:avLst/>
          </a:prstGeom>
        </p:spPr>
      </p:pic>
      <p:pic>
        <p:nvPicPr>
          <p:cNvPr id="23" name="Image 22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923928" y="4365104"/>
            <a:ext cx="288032" cy="288032"/>
          </a:xfrm>
          <a:prstGeom prst="rect">
            <a:avLst/>
          </a:prstGeom>
        </p:spPr>
      </p:pic>
      <p:pic>
        <p:nvPicPr>
          <p:cNvPr id="32" name="Image 31" descr="Tabl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411760" y="3429000"/>
            <a:ext cx="1039091" cy="1039091"/>
          </a:xfrm>
          <a:prstGeom prst="rect">
            <a:avLst/>
          </a:prstGeom>
        </p:spPr>
      </p:pic>
      <p:sp>
        <p:nvSpPr>
          <p:cNvPr id="26" name="ZoneTexte 25"/>
          <p:cNvSpPr txBox="1"/>
          <p:nvPr/>
        </p:nvSpPr>
        <p:spPr>
          <a:xfrm>
            <a:off x="5796136" y="1499300"/>
            <a:ext cx="31683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Ouest entame Dame       et le mort s’étale.</a:t>
            </a:r>
            <a:endParaRPr lang="fr-FR" sz="2000" b="1" dirty="0"/>
          </a:p>
        </p:txBody>
      </p:sp>
      <p:graphicFrame>
        <p:nvGraphicFramePr>
          <p:cNvPr id="34" name="Tableau 33"/>
          <p:cNvGraphicFramePr>
            <a:graphicFrameLocks noGrp="1"/>
          </p:cNvGraphicFramePr>
          <p:nvPr/>
        </p:nvGraphicFramePr>
        <p:xfrm>
          <a:off x="5868144" y="2420888"/>
          <a:ext cx="3096344" cy="216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6344"/>
              </a:tblGrid>
              <a:tr h="21602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Le déclarant compte 13 cartes maîtresses :</a:t>
                      </a:r>
                    </a:p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/>
                      </a:r>
                      <a:br>
                        <a:rPr lang="fr-FR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5 à           0 à           4 à            et</a:t>
                      </a:r>
                    </a:p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4 à </a:t>
                      </a:r>
                    </a:p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La défense fait 5 levées, on chute de 4 = -200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>
                        <a:alpha val="99000"/>
                      </a:srgbClr>
                    </a:solidFill>
                  </a:tcPr>
                </a:tc>
              </a:tr>
            </a:tbl>
          </a:graphicData>
        </a:graphic>
      </p:graphicFrame>
      <p:pic>
        <p:nvPicPr>
          <p:cNvPr id="35" name="Image 34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372200" y="3212976"/>
            <a:ext cx="288032" cy="288032"/>
          </a:xfrm>
          <a:prstGeom prst="rect">
            <a:avLst/>
          </a:prstGeom>
        </p:spPr>
      </p:pic>
      <p:pic>
        <p:nvPicPr>
          <p:cNvPr id="37" name="Image 36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100392" y="3212976"/>
            <a:ext cx="288032" cy="288032"/>
          </a:xfrm>
          <a:prstGeom prst="rect">
            <a:avLst/>
          </a:prstGeom>
        </p:spPr>
      </p:pic>
      <p:pic>
        <p:nvPicPr>
          <p:cNvPr id="38" name="Image 37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372200" y="3573016"/>
            <a:ext cx="288032" cy="288032"/>
          </a:xfrm>
          <a:prstGeom prst="rect">
            <a:avLst/>
          </a:prstGeom>
        </p:spPr>
      </p:pic>
      <p:sp>
        <p:nvSpPr>
          <p:cNvPr id="30" name="ZoneTexte 29"/>
          <p:cNvSpPr txBox="1"/>
          <p:nvPr/>
        </p:nvSpPr>
        <p:spPr>
          <a:xfrm>
            <a:off x="467544" y="908720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/>
              <a:t>LES LIMITES DU JEU A SANS-ATOUT</a:t>
            </a:r>
            <a:endParaRPr lang="fr-FR" sz="3600" dirty="0"/>
          </a:p>
        </p:txBody>
      </p:sp>
      <p:pic>
        <p:nvPicPr>
          <p:cNvPr id="31" name="Image 30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36296" y="3212976"/>
            <a:ext cx="288032" cy="288032"/>
          </a:xfrm>
          <a:prstGeom prst="rect">
            <a:avLst/>
          </a:prstGeom>
        </p:spPr>
      </p:pic>
      <p:sp>
        <p:nvSpPr>
          <p:cNvPr id="40" name="ZoneTexte 39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7"/>
              </a:rPr>
              <a:t>Chapitre 5 - Leçon 15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pic>
        <p:nvPicPr>
          <p:cNvPr id="41" name="Image 40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100392" y="1556792"/>
            <a:ext cx="288032" cy="288032"/>
          </a:xfrm>
          <a:prstGeom prst="rect">
            <a:avLst/>
          </a:prstGeom>
        </p:spPr>
      </p:pic>
      <p:graphicFrame>
        <p:nvGraphicFramePr>
          <p:cNvPr id="42" name="Tableau 41"/>
          <p:cNvGraphicFramePr>
            <a:graphicFrameLocks noGrp="1"/>
          </p:cNvGraphicFramePr>
          <p:nvPr/>
        </p:nvGraphicFramePr>
        <p:xfrm>
          <a:off x="251520" y="3284984"/>
          <a:ext cx="1800200" cy="1368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/>
              </a:tblGrid>
              <a:tr h="136815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3" name="Tableau 42"/>
          <p:cNvGraphicFramePr>
            <a:graphicFrameLocks noGrp="1"/>
          </p:cNvGraphicFramePr>
          <p:nvPr/>
        </p:nvGraphicFramePr>
        <p:xfrm>
          <a:off x="3923928" y="3212976"/>
          <a:ext cx="1656184" cy="144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</a:tblGrid>
              <a:tr h="144016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5" name="Tableau 44"/>
          <p:cNvGraphicFramePr>
            <a:graphicFrameLocks noGrp="1"/>
          </p:cNvGraphicFramePr>
          <p:nvPr/>
        </p:nvGraphicFramePr>
        <p:xfrm>
          <a:off x="3851920" y="1628800"/>
          <a:ext cx="1728192" cy="4236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2"/>
              </a:tblGrid>
              <a:tr h="42366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6" name="Tableau 45"/>
          <p:cNvGraphicFramePr>
            <a:graphicFrameLocks noGrp="1"/>
          </p:cNvGraphicFramePr>
          <p:nvPr/>
        </p:nvGraphicFramePr>
        <p:xfrm>
          <a:off x="3851920" y="5661248"/>
          <a:ext cx="1872208" cy="7116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</a:tblGrid>
              <a:tr h="711696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7" name="Tableau 46"/>
          <p:cNvGraphicFramePr>
            <a:graphicFrameLocks noGrp="1"/>
          </p:cNvGraphicFramePr>
          <p:nvPr/>
        </p:nvGraphicFramePr>
        <p:xfrm>
          <a:off x="5796136" y="1556792"/>
          <a:ext cx="3168352" cy="3240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8352"/>
              </a:tblGrid>
              <a:tr h="324036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pic>
        <p:nvPicPr>
          <p:cNvPr id="48" name="Image 47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644008" y="5085184"/>
            <a:ext cx="288032" cy="288032"/>
          </a:xfrm>
          <a:prstGeom prst="rect">
            <a:avLst/>
          </a:prstGeom>
        </p:spPr>
      </p:pic>
      <p:graphicFrame>
        <p:nvGraphicFramePr>
          <p:cNvPr id="49" name="Tableau 48"/>
          <p:cNvGraphicFramePr>
            <a:graphicFrameLocks noGrp="1"/>
          </p:cNvGraphicFramePr>
          <p:nvPr/>
        </p:nvGraphicFramePr>
        <p:xfrm>
          <a:off x="3851920" y="4725144"/>
          <a:ext cx="1872208" cy="792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</a:tblGrid>
              <a:tr h="792088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0" name="Tableau 49"/>
          <p:cNvGraphicFramePr>
            <a:graphicFrameLocks noGrp="1"/>
          </p:cNvGraphicFramePr>
          <p:nvPr/>
        </p:nvGraphicFramePr>
        <p:xfrm>
          <a:off x="5796136" y="4945712"/>
          <a:ext cx="3096344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6344"/>
              </a:tblGrid>
              <a:tr h="859552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Rejouons la même donne avec atout </a:t>
                      </a: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Le déclarant fait son contrat :</a:t>
                      </a:r>
                    </a:p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990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>
                        <a:alpha val="99000"/>
                      </a:srgbClr>
                    </a:solidFill>
                  </a:tcPr>
                </a:tc>
              </a:tr>
            </a:tbl>
          </a:graphicData>
        </a:graphic>
      </p:graphicFrame>
      <p:pic>
        <p:nvPicPr>
          <p:cNvPr id="52" name="Image 51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516216" y="5301208"/>
            <a:ext cx="288032" cy="288032"/>
          </a:xfrm>
          <a:prstGeom prst="rect">
            <a:avLst/>
          </a:prstGeom>
        </p:spPr>
      </p:pic>
      <p:graphicFrame>
        <p:nvGraphicFramePr>
          <p:cNvPr id="53" name="Tableau 52"/>
          <p:cNvGraphicFramePr>
            <a:graphicFrameLocks noGrp="1"/>
          </p:cNvGraphicFramePr>
          <p:nvPr/>
        </p:nvGraphicFramePr>
        <p:xfrm>
          <a:off x="5796136" y="4869160"/>
          <a:ext cx="3168352" cy="16561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8352"/>
              </a:tblGrid>
              <a:tr h="165618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467544" y="1606208"/>
          <a:ext cx="8424936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936"/>
              </a:tblGrid>
              <a:tr h="1167904">
                <a:tc>
                  <a:txBody>
                    <a:bodyPr/>
                    <a:lstStyle/>
                    <a:p>
                      <a:r>
                        <a:rPr lang="fr-FR" sz="3200" b="1" dirty="0" smtClean="0">
                          <a:solidFill>
                            <a:schemeClr val="tx1"/>
                          </a:solidFill>
                        </a:rPr>
                        <a:t>L'atout est une couleur choisie par le camp du déclarant.</a:t>
                      </a:r>
                    </a:p>
                    <a:p>
                      <a:r>
                        <a:rPr lang="fr-FR" sz="3200" b="1" dirty="0" smtClean="0">
                          <a:solidFill>
                            <a:schemeClr val="tx1"/>
                          </a:solidFill>
                        </a:rPr>
                        <a:t>Elle possède un pouvoir particulier : celui de remporter la levée quand elle est fournie si on ne possède plus de cartes dans la couleur demandée.</a:t>
                      </a:r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467544" y="4925392"/>
          <a:ext cx="8424936" cy="11679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936"/>
              </a:tblGrid>
              <a:tr h="1167904">
                <a:tc>
                  <a:txBody>
                    <a:bodyPr/>
                    <a:lstStyle/>
                    <a:p>
                      <a:r>
                        <a:rPr lang="fr-FR" sz="3200" b="1" dirty="0" smtClean="0">
                          <a:solidFill>
                            <a:schemeClr val="tx1"/>
                          </a:solidFill>
                        </a:rPr>
                        <a:t>Couper, c’est fournir un atout quand l’adversaire demande une couleur que l’on ne possède pas.</a:t>
                      </a:r>
                      <a:endParaRPr lang="fr-FR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5 - Leçon 15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395536" y="1586488"/>
          <a:ext cx="8424936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936"/>
              </a:tblGrid>
              <a:tr h="1167904">
                <a:tc>
                  <a:txBody>
                    <a:bodyPr/>
                    <a:lstStyle/>
                    <a:p>
                      <a:r>
                        <a:rPr lang="fr-FR" sz="3200" b="1" dirty="0" smtClean="0">
                          <a:solidFill>
                            <a:schemeClr val="tx1"/>
                          </a:solidFill>
                        </a:rPr>
                        <a:t>Quand l’ouvreur et son partenaire possèdent au moins 8 cartes à        ou à      , on dit qu’ils ont un fit en majeure.</a:t>
                      </a:r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539552" y="3795856"/>
          <a:ext cx="8064896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64896"/>
              </a:tblGrid>
              <a:tr h="1167904">
                <a:tc>
                  <a:txBody>
                    <a:bodyPr/>
                    <a:lstStyle/>
                    <a:p>
                      <a:r>
                        <a:rPr lang="fr-FR" sz="3200" b="1" dirty="0" smtClean="0">
                          <a:solidFill>
                            <a:schemeClr val="tx1"/>
                          </a:solidFill>
                        </a:rPr>
                        <a:t>Dès qu’un joueur sait que son camp a un fit en majeure, il doit choisir cette couleur comme atout.</a:t>
                      </a:r>
                      <a:endParaRPr lang="fr-FR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pic>
        <p:nvPicPr>
          <p:cNvPr id="5" name="Image 4" descr="Piqu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75856" y="2204864"/>
            <a:ext cx="432048" cy="432048"/>
          </a:xfrm>
          <a:prstGeom prst="rect">
            <a:avLst/>
          </a:prstGeom>
        </p:spPr>
      </p:pic>
      <p:pic>
        <p:nvPicPr>
          <p:cNvPr id="6" name="Image 5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16016" y="2204864"/>
            <a:ext cx="432048" cy="432048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4"/>
              </a:rPr>
              <a:t>Chapitre 5 - Leçon 15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1187624" y="1124744"/>
          <a:ext cx="1804500" cy="33181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4500"/>
              </a:tblGrid>
              <a:tr h="1215377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      </a:t>
                      </a:r>
                      <a:r>
                        <a:rPr lang="fr-FR" sz="1800" b="1" dirty="0" smtClean="0">
                          <a:solidFill>
                            <a:schemeClr val="tx1"/>
                          </a:solidFill>
                        </a:rPr>
                        <a:t>7 6</a:t>
                      </a:r>
                      <a:r>
                        <a:rPr lang="fr-FR" sz="1800" b="1" dirty="0" smtClean="0"/>
                        <a:t> </a:t>
                      </a:r>
                    </a:p>
                    <a:p>
                      <a:r>
                        <a:rPr lang="fr-FR" sz="1800" b="1" dirty="0" smtClean="0"/>
                        <a:t>      A D V 7 2</a:t>
                      </a:r>
                    </a:p>
                    <a:p>
                      <a:r>
                        <a:rPr lang="fr-FR" sz="1800" b="1" dirty="0" smtClean="0"/>
                        <a:t>      R 9 4 </a:t>
                      </a:r>
                    </a:p>
                    <a:p>
                      <a:r>
                        <a:rPr lang="fr-FR" sz="1800" b="1" dirty="0" smtClean="0"/>
                        <a:t>      8 6 2</a:t>
                      </a:r>
                    </a:p>
                  </a:txBody>
                  <a:tcPr/>
                </a:tc>
              </a:tr>
              <a:tr h="914003"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/>
                </a:tc>
              </a:tr>
              <a:tr h="1182988">
                <a:tc>
                  <a:txBody>
                    <a:bodyPr/>
                    <a:lstStyle/>
                    <a:p>
                      <a:r>
                        <a:rPr lang="fr-FR" sz="1800" b="1" dirty="0" smtClean="0"/>
                        <a:t>     A 5 2</a:t>
                      </a:r>
                    </a:p>
                    <a:p>
                      <a:r>
                        <a:rPr lang="fr-FR" sz="1800" b="1" dirty="0" smtClean="0"/>
                        <a:t>     R 10 9</a:t>
                      </a:r>
                    </a:p>
                    <a:p>
                      <a:r>
                        <a:rPr lang="fr-FR" sz="1800" b="1" dirty="0" smtClean="0"/>
                        <a:t>     D V 3 2</a:t>
                      </a:r>
                    </a:p>
                    <a:p>
                      <a:r>
                        <a:rPr lang="fr-FR" sz="1800" b="1" dirty="0" smtClean="0"/>
                        <a:t>     A R 3</a:t>
                      </a:r>
                      <a:endParaRPr lang="fr-FR" sz="1800" dirty="0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Image 6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2" y="1700808"/>
            <a:ext cx="288032" cy="288032"/>
          </a:xfrm>
          <a:prstGeom prst="rect">
            <a:avLst/>
          </a:prstGeom>
        </p:spPr>
      </p:pic>
      <p:pic>
        <p:nvPicPr>
          <p:cNvPr id="8" name="Image 7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9552" y="1412776"/>
            <a:ext cx="288032" cy="288032"/>
          </a:xfrm>
          <a:prstGeom prst="rect">
            <a:avLst/>
          </a:prstGeom>
        </p:spPr>
      </p:pic>
      <p:pic>
        <p:nvPicPr>
          <p:cNvPr id="10" name="Image 9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9552" y="1124744"/>
            <a:ext cx="288032" cy="288032"/>
          </a:xfrm>
          <a:prstGeom prst="rect">
            <a:avLst/>
          </a:prstGeom>
        </p:spPr>
      </p:pic>
      <p:pic>
        <p:nvPicPr>
          <p:cNvPr id="11" name="Image 10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39552" y="1988840"/>
            <a:ext cx="288032" cy="288032"/>
          </a:xfrm>
          <a:prstGeom prst="rect">
            <a:avLst/>
          </a:prstGeom>
        </p:spPr>
      </p:pic>
      <p:pic>
        <p:nvPicPr>
          <p:cNvPr id="16" name="Image 15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2" y="3789040"/>
            <a:ext cx="288032" cy="288032"/>
          </a:xfrm>
          <a:prstGeom prst="rect">
            <a:avLst/>
          </a:prstGeom>
        </p:spPr>
      </p:pic>
      <p:pic>
        <p:nvPicPr>
          <p:cNvPr id="17" name="Image 16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9552" y="3501008"/>
            <a:ext cx="288032" cy="288032"/>
          </a:xfrm>
          <a:prstGeom prst="rect">
            <a:avLst/>
          </a:prstGeom>
        </p:spPr>
      </p:pic>
      <p:pic>
        <p:nvPicPr>
          <p:cNvPr id="18" name="Image 17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9552" y="3284984"/>
            <a:ext cx="288032" cy="288032"/>
          </a:xfrm>
          <a:prstGeom prst="rect">
            <a:avLst/>
          </a:prstGeom>
        </p:spPr>
      </p:pic>
      <p:pic>
        <p:nvPicPr>
          <p:cNvPr id="19" name="Image 18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39552" y="4077072"/>
            <a:ext cx="288032" cy="288032"/>
          </a:xfrm>
          <a:prstGeom prst="rect">
            <a:avLst/>
          </a:prstGeom>
        </p:spPr>
      </p:pic>
      <p:pic>
        <p:nvPicPr>
          <p:cNvPr id="32" name="Image 31" descr="Tabl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547664" y="2420888"/>
            <a:ext cx="720080" cy="720080"/>
          </a:xfrm>
          <a:prstGeom prst="rect">
            <a:avLst/>
          </a:prstGeom>
        </p:spPr>
      </p:pic>
      <p:sp>
        <p:nvSpPr>
          <p:cNvPr id="29" name="ZoneTexte 2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7"/>
              </a:rPr>
              <a:t>Chapitre 5 - Leçon 15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graphicFrame>
        <p:nvGraphicFramePr>
          <p:cNvPr id="46" name="Tableau 45"/>
          <p:cNvGraphicFramePr>
            <a:graphicFrameLocks noGrp="1"/>
          </p:cNvGraphicFramePr>
          <p:nvPr/>
        </p:nvGraphicFramePr>
        <p:xfrm>
          <a:off x="3199548" y="1124744"/>
          <a:ext cx="1804500" cy="33181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4500"/>
              </a:tblGrid>
              <a:tr h="1215377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      </a:t>
                      </a:r>
                      <a:r>
                        <a:rPr lang="fr-FR" sz="1800" b="1" dirty="0" smtClean="0"/>
                        <a:t>A</a:t>
                      </a:r>
                      <a:r>
                        <a:rPr lang="fr-FR" sz="1800" b="1" baseline="0" dirty="0" smtClean="0"/>
                        <a:t> R 8 6</a:t>
                      </a:r>
                      <a:r>
                        <a:rPr lang="fr-FR" sz="1800" b="1" dirty="0" smtClean="0"/>
                        <a:t> </a:t>
                      </a:r>
                    </a:p>
                    <a:p>
                      <a:r>
                        <a:rPr lang="fr-FR" sz="1800" b="1" dirty="0" smtClean="0"/>
                        <a:t>      9 4 3</a:t>
                      </a:r>
                    </a:p>
                    <a:p>
                      <a:r>
                        <a:rPr lang="fr-FR" sz="1800" b="1" dirty="0" smtClean="0"/>
                        <a:t>      R 5 2 </a:t>
                      </a:r>
                    </a:p>
                    <a:p>
                      <a:r>
                        <a:rPr lang="fr-FR" sz="1800" b="1" dirty="0" smtClean="0"/>
                        <a:t>      A 8 3</a:t>
                      </a:r>
                    </a:p>
                  </a:txBody>
                  <a:tcPr/>
                </a:tc>
              </a:tr>
              <a:tr h="914003"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/>
                </a:tc>
              </a:tr>
              <a:tr h="1182988">
                <a:tc>
                  <a:txBody>
                    <a:bodyPr/>
                    <a:lstStyle/>
                    <a:p>
                      <a:r>
                        <a:rPr lang="fr-FR" sz="1800" b="1" dirty="0" smtClean="0"/>
                        <a:t>     D 10 5 2</a:t>
                      </a:r>
                    </a:p>
                    <a:p>
                      <a:r>
                        <a:rPr lang="fr-FR" sz="1800" b="1" dirty="0" smtClean="0"/>
                        <a:t>     7</a:t>
                      </a:r>
                    </a:p>
                    <a:p>
                      <a:r>
                        <a:rPr lang="fr-FR" sz="1800" b="1" dirty="0" smtClean="0"/>
                        <a:t>     A 8 4 3</a:t>
                      </a:r>
                    </a:p>
                    <a:p>
                      <a:r>
                        <a:rPr lang="fr-FR" sz="1800" b="1" dirty="0" smtClean="0"/>
                        <a:t>     R D 6 5</a:t>
                      </a:r>
                      <a:endParaRPr lang="fr-FR" sz="1800" dirty="0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7" name="Image 46" descr="Tabl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559588" y="2420888"/>
            <a:ext cx="720080" cy="720080"/>
          </a:xfrm>
          <a:prstGeom prst="rect">
            <a:avLst/>
          </a:prstGeom>
        </p:spPr>
      </p:pic>
      <p:graphicFrame>
        <p:nvGraphicFramePr>
          <p:cNvPr id="48" name="Tableau 47"/>
          <p:cNvGraphicFramePr>
            <a:graphicFrameLocks noGrp="1"/>
          </p:cNvGraphicFramePr>
          <p:nvPr/>
        </p:nvGraphicFramePr>
        <p:xfrm>
          <a:off x="5143764" y="1124744"/>
          <a:ext cx="1804500" cy="33181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4500"/>
              </a:tblGrid>
              <a:tr h="1215377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      </a:t>
                      </a:r>
                      <a:r>
                        <a:rPr lang="fr-FR" sz="1800" b="1" dirty="0" smtClean="0">
                          <a:solidFill>
                            <a:schemeClr val="tx1"/>
                          </a:solidFill>
                        </a:rPr>
                        <a:t>10 9 7 6 2</a:t>
                      </a:r>
                      <a:r>
                        <a:rPr lang="fr-FR" sz="1800" b="1" dirty="0" smtClean="0"/>
                        <a:t> </a:t>
                      </a:r>
                    </a:p>
                    <a:p>
                      <a:r>
                        <a:rPr lang="fr-FR" sz="1800" b="1" dirty="0" smtClean="0"/>
                        <a:t>      A 8 3</a:t>
                      </a:r>
                    </a:p>
                    <a:p>
                      <a:r>
                        <a:rPr lang="fr-FR" sz="1800" b="1" dirty="0" smtClean="0"/>
                        <a:t>      8 2 </a:t>
                      </a:r>
                    </a:p>
                    <a:p>
                      <a:r>
                        <a:rPr lang="fr-FR" sz="1800" b="1" dirty="0" smtClean="0"/>
                        <a:t>      D 10 4</a:t>
                      </a:r>
                    </a:p>
                  </a:txBody>
                  <a:tcPr/>
                </a:tc>
              </a:tr>
              <a:tr h="914003"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/>
                </a:tc>
              </a:tr>
              <a:tr h="1182988">
                <a:tc>
                  <a:txBody>
                    <a:bodyPr/>
                    <a:lstStyle/>
                    <a:p>
                      <a:r>
                        <a:rPr lang="fr-FR" sz="1800" b="1" dirty="0" smtClean="0"/>
                        <a:t>     8 5 4 3</a:t>
                      </a:r>
                    </a:p>
                    <a:p>
                      <a:r>
                        <a:rPr lang="fr-FR" sz="1800" b="1" dirty="0" smtClean="0"/>
                        <a:t>     R 2</a:t>
                      </a:r>
                    </a:p>
                    <a:p>
                      <a:r>
                        <a:rPr lang="fr-FR" sz="1800" b="1" dirty="0" smtClean="0"/>
                        <a:t>     A R 9 4</a:t>
                      </a:r>
                    </a:p>
                    <a:p>
                      <a:r>
                        <a:rPr lang="fr-FR" sz="1800" b="1" dirty="0" smtClean="0"/>
                        <a:t>     R V 6</a:t>
                      </a:r>
                      <a:endParaRPr lang="fr-FR" sz="1800" dirty="0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9" name="Image 48" descr="Tabl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503804" y="2420888"/>
            <a:ext cx="720080" cy="720080"/>
          </a:xfrm>
          <a:prstGeom prst="rect">
            <a:avLst/>
          </a:prstGeom>
        </p:spPr>
      </p:pic>
      <p:graphicFrame>
        <p:nvGraphicFramePr>
          <p:cNvPr id="50" name="Tableau 49"/>
          <p:cNvGraphicFramePr>
            <a:graphicFrameLocks noGrp="1"/>
          </p:cNvGraphicFramePr>
          <p:nvPr/>
        </p:nvGraphicFramePr>
        <p:xfrm>
          <a:off x="7087980" y="1124744"/>
          <a:ext cx="1804500" cy="33181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4500"/>
              </a:tblGrid>
              <a:tr h="1215377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      </a:t>
                      </a:r>
                      <a:r>
                        <a:rPr lang="fr-FR" sz="1800" b="1" dirty="0" smtClean="0">
                          <a:solidFill>
                            <a:schemeClr val="tx1"/>
                          </a:solidFill>
                        </a:rPr>
                        <a:t>A R V 2</a:t>
                      </a:r>
                      <a:r>
                        <a:rPr lang="fr-FR" sz="1800" b="1" dirty="0" smtClean="0"/>
                        <a:t> </a:t>
                      </a:r>
                    </a:p>
                    <a:p>
                      <a:r>
                        <a:rPr lang="fr-FR" sz="1800" b="1" dirty="0" smtClean="0"/>
                        <a:t>      D 4</a:t>
                      </a:r>
                    </a:p>
                    <a:p>
                      <a:r>
                        <a:rPr lang="fr-FR" sz="1800" b="1" dirty="0" smtClean="0"/>
                        <a:t>      R 10 5 2 </a:t>
                      </a:r>
                    </a:p>
                    <a:p>
                      <a:r>
                        <a:rPr lang="fr-FR" sz="1800" b="1" dirty="0" smtClean="0"/>
                        <a:t>      R 4 3</a:t>
                      </a:r>
                    </a:p>
                  </a:txBody>
                  <a:tcPr/>
                </a:tc>
              </a:tr>
              <a:tr h="914003"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/>
                </a:tc>
              </a:tr>
              <a:tr h="1182988">
                <a:tc>
                  <a:txBody>
                    <a:bodyPr/>
                    <a:lstStyle/>
                    <a:p>
                      <a:r>
                        <a:rPr lang="fr-FR" sz="1800" b="1" dirty="0" smtClean="0"/>
                        <a:t>     D 10 9</a:t>
                      </a:r>
                    </a:p>
                    <a:p>
                      <a:r>
                        <a:rPr lang="fr-FR" sz="1800" b="1" dirty="0" smtClean="0"/>
                        <a:t>     A R 5 3</a:t>
                      </a:r>
                    </a:p>
                    <a:p>
                      <a:r>
                        <a:rPr lang="fr-FR" sz="1800" b="1" dirty="0" smtClean="0"/>
                        <a:t>     D V 6</a:t>
                      </a:r>
                    </a:p>
                    <a:p>
                      <a:r>
                        <a:rPr lang="fr-FR" sz="1800" b="1" dirty="0" smtClean="0"/>
                        <a:t>     A 9 2</a:t>
                      </a:r>
                      <a:endParaRPr lang="fr-FR" sz="1800" dirty="0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1" name="Image 50" descr="Tabl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448020" y="2420888"/>
            <a:ext cx="720080" cy="720080"/>
          </a:xfrm>
          <a:prstGeom prst="rect">
            <a:avLst/>
          </a:prstGeom>
        </p:spPr>
      </p:pic>
      <p:sp>
        <p:nvSpPr>
          <p:cNvPr id="53" name="ZoneTexte 52"/>
          <p:cNvSpPr txBox="1"/>
          <p:nvPr/>
        </p:nvSpPr>
        <p:spPr>
          <a:xfrm>
            <a:off x="107504" y="4941168"/>
            <a:ext cx="144016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Fit ?</a:t>
            </a:r>
          </a:p>
          <a:p>
            <a:endParaRPr lang="fr-FR" sz="2000" b="1" dirty="0" smtClean="0"/>
          </a:p>
          <a:p>
            <a:r>
              <a:rPr lang="fr-FR" sz="2000" b="1" dirty="0" smtClean="0"/>
              <a:t>Contrat</a:t>
            </a:r>
          </a:p>
          <a:p>
            <a:r>
              <a:rPr lang="fr-FR" sz="2000" b="1" dirty="0" smtClean="0"/>
              <a:t>Atout</a:t>
            </a:r>
          </a:p>
          <a:p>
            <a:r>
              <a:rPr lang="fr-FR" sz="2000" b="1" dirty="0" smtClean="0"/>
              <a:t>ou SA ?</a:t>
            </a:r>
            <a:endParaRPr lang="fr-FR" sz="2000" b="1" dirty="0"/>
          </a:p>
        </p:txBody>
      </p:sp>
      <p:graphicFrame>
        <p:nvGraphicFramePr>
          <p:cNvPr id="54" name="Tableau 53"/>
          <p:cNvGraphicFramePr>
            <a:graphicFrameLocks noGrp="1"/>
          </p:cNvGraphicFramePr>
          <p:nvPr/>
        </p:nvGraphicFramePr>
        <p:xfrm>
          <a:off x="1403648" y="4869160"/>
          <a:ext cx="1008112" cy="504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OUI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5" name="Tableau 54"/>
          <p:cNvGraphicFramePr>
            <a:graphicFrameLocks noGrp="1"/>
          </p:cNvGraphicFramePr>
          <p:nvPr/>
        </p:nvGraphicFramePr>
        <p:xfrm>
          <a:off x="1403648" y="5661248"/>
          <a:ext cx="1008112" cy="792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/>
              </a:tblGrid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atout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6" name="Tableau 55"/>
          <p:cNvGraphicFramePr>
            <a:graphicFrameLocks noGrp="1"/>
          </p:cNvGraphicFramePr>
          <p:nvPr/>
        </p:nvGraphicFramePr>
        <p:xfrm>
          <a:off x="3563888" y="4869160"/>
          <a:ext cx="1008112" cy="504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OUI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7" name="Tableau 56"/>
          <p:cNvGraphicFramePr>
            <a:graphicFrameLocks noGrp="1"/>
          </p:cNvGraphicFramePr>
          <p:nvPr/>
        </p:nvGraphicFramePr>
        <p:xfrm>
          <a:off x="3563888" y="5661248"/>
          <a:ext cx="1008112" cy="792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/>
              </a:tblGrid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atout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8" name="Tableau 57"/>
          <p:cNvGraphicFramePr>
            <a:graphicFrameLocks noGrp="1"/>
          </p:cNvGraphicFramePr>
          <p:nvPr/>
        </p:nvGraphicFramePr>
        <p:xfrm>
          <a:off x="5580112" y="4869160"/>
          <a:ext cx="1008112" cy="504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OUI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9" name="Tableau 58"/>
          <p:cNvGraphicFramePr>
            <a:graphicFrameLocks noGrp="1"/>
          </p:cNvGraphicFramePr>
          <p:nvPr/>
        </p:nvGraphicFramePr>
        <p:xfrm>
          <a:off x="5580112" y="5661248"/>
          <a:ext cx="1008112" cy="864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/>
              </a:tblGrid>
              <a:tr h="864096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atout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0" name="Tableau 59"/>
          <p:cNvGraphicFramePr>
            <a:graphicFrameLocks noGrp="1"/>
          </p:cNvGraphicFramePr>
          <p:nvPr/>
        </p:nvGraphicFramePr>
        <p:xfrm>
          <a:off x="7452320" y="4869160"/>
          <a:ext cx="1008112" cy="504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Non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1" name="Tableau 60"/>
          <p:cNvGraphicFramePr>
            <a:graphicFrameLocks noGrp="1"/>
          </p:cNvGraphicFramePr>
          <p:nvPr/>
        </p:nvGraphicFramePr>
        <p:xfrm>
          <a:off x="7452320" y="5805264"/>
          <a:ext cx="1008112" cy="504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SA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pic>
        <p:nvPicPr>
          <p:cNvPr id="62" name="Image 61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91680" y="6093296"/>
            <a:ext cx="288032" cy="288032"/>
          </a:xfrm>
          <a:prstGeom prst="rect">
            <a:avLst/>
          </a:prstGeom>
        </p:spPr>
      </p:pic>
      <p:pic>
        <p:nvPicPr>
          <p:cNvPr id="63" name="Image 62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51920" y="6093296"/>
            <a:ext cx="288032" cy="288032"/>
          </a:xfrm>
          <a:prstGeom prst="rect">
            <a:avLst/>
          </a:prstGeom>
        </p:spPr>
      </p:pic>
      <p:pic>
        <p:nvPicPr>
          <p:cNvPr id="64" name="Image 63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940152" y="6021288"/>
            <a:ext cx="288032" cy="2880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1187624" y="1124744"/>
          <a:ext cx="1804500" cy="33181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4500"/>
              </a:tblGrid>
              <a:tr h="1215377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      </a:t>
                      </a:r>
                      <a:r>
                        <a:rPr lang="fr-FR" sz="1800" b="1" dirty="0" smtClean="0">
                          <a:solidFill>
                            <a:schemeClr val="tx1"/>
                          </a:solidFill>
                        </a:rPr>
                        <a:t>V 6 3</a:t>
                      </a:r>
                      <a:r>
                        <a:rPr lang="fr-FR" sz="1800" b="1" dirty="0" smtClean="0"/>
                        <a:t> </a:t>
                      </a:r>
                    </a:p>
                    <a:p>
                      <a:r>
                        <a:rPr lang="fr-FR" sz="1800" b="1" dirty="0" smtClean="0"/>
                        <a:t>      7 4 3</a:t>
                      </a:r>
                    </a:p>
                    <a:p>
                      <a:r>
                        <a:rPr lang="fr-FR" sz="1800" b="1" dirty="0" smtClean="0"/>
                        <a:t>      R D 10 5 </a:t>
                      </a:r>
                    </a:p>
                    <a:p>
                      <a:r>
                        <a:rPr lang="fr-FR" sz="1800" b="1" dirty="0" smtClean="0"/>
                        <a:t>      R D 4</a:t>
                      </a:r>
                    </a:p>
                  </a:txBody>
                  <a:tcPr/>
                </a:tc>
              </a:tr>
              <a:tr h="914003"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/>
                </a:tc>
              </a:tr>
              <a:tr h="1182988">
                <a:tc>
                  <a:txBody>
                    <a:bodyPr/>
                    <a:lstStyle/>
                    <a:p>
                      <a:r>
                        <a:rPr lang="fr-FR" sz="1800" b="1" dirty="0" smtClean="0"/>
                        <a:t>     A R D 10 2</a:t>
                      </a:r>
                    </a:p>
                    <a:p>
                      <a:r>
                        <a:rPr lang="fr-FR" sz="1800" b="1" dirty="0" smtClean="0"/>
                        <a:t>     8 5 2</a:t>
                      </a:r>
                    </a:p>
                    <a:p>
                      <a:r>
                        <a:rPr lang="fr-FR" sz="1800" b="1" dirty="0" smtClean="0"/>
                        <a:t>     A V</a:t>
                      </a:r>
                    </a:p>
                    <a:p>
                      <a:r>
                        <a:rPr lang="fr-FR" sz="1800" b="1" dirty="0" smtClean="0"/>
                        <a:t>     A 5 3</a:t>
                      </a:r>
                      <a:endParaRPr lang="fr-FR" sz="1800" dirty="0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Image 6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4" y="1700808"/>
            <a:ext cx="288032" cy="288032"/>
          </a:xfrm>
          <a:prstGeom prst="rect">
            <a:avLst/>
          </a:prstGeom>
        </p:spPr>
      </p:pic>
      <p:pic>
        <p:nvPicPr>
          <p:cNvPr id="8" name="Image 7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27584" y="1412776"/>
            <a:ext cx="288032" cy="288032"/>
          </a:xfrm>
          <a:prstGeom prst="rect">
            <a:avLst/>
          </a:prstGeom>
        </p:spPr>
      </p:pic>
      <p:pic>
        <p:nvPicPr>
          <p:cNvPr id="10" name="Image 9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27584" y="1124744"/>
            <a:ext cx="288032" cy="288032"/>
          </a:xfrm>
          <a:prstGeom prst="rect">
            <a:avLst/>
          </a:prstGeom>
        </p:spPr>
      </p:pic>
      <p:pic>
        <p:nvPicPr>
          <p:cNvPr id="11" name="Image 10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27584" y="1988840"/>
            <a:ext cx="288032" cy="288032"/>
          </a:xfrm>
          <a:prstGeom prst="rect">
            <a:avLst/>
          </a:prstGeom>
        </p:spPr>
      </p:pic>
      <p:pic>
        <p:nvPicPr>
          <p:cNvPr id="16" name="Image 15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4" y="3789040"/>
            <a:ext cx="288032" cy="288032"/>
          </a:xfrm>
          <a:prstGeom prst="rect">
            <a:avLst/>
          </a:prstGeom>
        </p:spPr>
      </p:pic>
      <p:pic>
        <p:nvPicPr>
          <p:cNvPr id="17" name="Image 16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27584" y="3501008"/>
            <a:ext cx="288032" cy="288032"/>
          </a:xfrm>
          <a:prstGeom prst="rect">
            <a:avLst/>
          </a:prstGeom>
        </p:spPr>
      </p:pic>
      <p:pic>
        <p:nvPicPr>
          <p:cNvPr id="18" name="Image 17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27584" y="3284984"/>
            <a:ext cx="288032" cy="288032"/>
          </a:xfrm>
          <a:prstGeom prst="rect">
            <a:avLst/>
          </a:prstGeom>
        </p:spPr>
      </p:pic>
      <p:pic>
        <p:nvPicPr>
          <p:cNvPr id="19" name="Image 18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27584" y="4077072"/>
            <a:ext cx="288032" cy="288032"/>
          </a:xfrm>
          <a:prstGeom prst="rect">
            <a:avLst/>
          </a:prstGeom>
        </p:spPr>
      </p:pic>
      <p:pic>
        <p:nvPicPr>
          <p:cNvPr id="32" name="Image 31" descr="Tabl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547664" y="2420888"/>
            <a:ext cx="720080" cy="720080"/>
          </a:xfrm>
          <a:prstGeom prst="rect">
            <a:avLst/>
          </a:prstGeom>
        </p:spPr>
      </p:pic>
      <p:sp>
        <p:nvSpPr>
          <p:cNvPr id="29" name="ZoneTexte 2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7"/>
              </a:rPr>
              <a:t>Chapitre 5 - Leçon 15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graphicFrame>
        <p:nvGraphicFramePr>
          <p:cNvPr id="46" name="Tableau 45"/>
          <p:cNvGraphicFramePr>
            <a:graphicFrameLocks noGrp="1"/>
          </p:cNvGraphicFramePr>
          <p:nvPr/>
        </p:nvGraphicFramePr>
        <p:xfrm>
          <a:off x="3131840" y="1124744"/>
          <a:ext cx="1872208" cy="33181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72208"/>
              </a:tblGrid>
              <a:tr h="1215377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      </a:t>
                      </a:r>
                      <a:r>
                        <a:rPr lang="fr-FR" sz="1800" b="1" dirty="0" smtClean="0">
                          <a:solidFill>
                            <a:schemeClr val="tx1"/>
                          </a:solidFill>
                        </a:rPr>
                        <a:t>V 6 3</a:t>
                      </a:r>
                      <a:r>
                        <a:rPr lang="fr-FR" sz="1800" b="1" dirty="0" smtClean="0"/>
                        <a:t> </a:t>
                      </a:r>
                    </a:p>
                    <a:p>
                      <a:r>
                        <a:rPr lang="fr-FR" sz="1800" b="1" dirty="0" smtClean="0"/>
                        <a:t>      7 4 </a:t>
                      </a:r>
                      <a:r>
                        <a:rPr lang="fr-FR" sz="1800" b="1" dirty="0" err="1" smtClean="0">
                          <a:solidFill>
                            <a:srgbClr val="FF0000"/>
                          </a:solidFill>
                        </a:rPr>
                        <a:t>doubleton</a:t>
                      </a:r>
                      <a:r>
                        <a:rPr lang="fr-FR" sz="1800" b="0" dirty="0" smtClean="0"/>
                        <a:t> </a:t>
                      </a:r>
                    </a:p>
                    <a:p>
                      <a:r>
                        <a:rPr lang="fr-FR" sz="1800" b="1" dirty="0" smtClean="0"/>
                        <a:t>      R D 10 5 </a:t>
                      </a:r>
                    </a:p>
                    <a:p>
                      <a:r>
                        <a:rPr lang="fr-FR" sz="1800" b="1" dirty="0" smtClean="0"/>
                        <a:t>      R D 4 2</a:t>
                      </a:r>
                    </a:p>
                  </a:txBody>
                  <a:tcPr/>
                </a:tc>
              </a:tr>
              <a:tr h="914003"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/>
                </a:tc>
              </a:tr>
              <a:tr h="1182988">
                <a:tc>
                  <a:txBody>
                    <a:bodyPr/>
                    <a:lstStyle/>
                    <a:p>
                      <a:r>
                        <a:rPr lang="fr-FR" sz="1800" b="1" dirty="0" smtClean="0"/>
                        <a:t>     A R D 10 2</a:t>
                      </a:r>
                    </a:p>
                    <a:p>
                      <a:r>
                        <a:rPr lang="fr-FR" sz="1800" b="1" dirty="0" smtClean="0"/>
                        <a:t>     8 5 2</a:t>
                      </a:r>
                    </a:p>
                    <a:p>
                      <a:r>
                        <a:rPr lang="fr-FR" sz="1800" b="1" dirty="0" smtClean="0"/>
                        <a:t>     A V</a:t>
                      </a:r>
                    </a:p>
                    <a:p>
                      <a:r>
                        <a:rPr lang="fr-FR" sz="1800" b="1" dirty="0" smtClean="0"/>
                        <a:t>     A 5 3</a:t>
                      </a:r>
                      <a:endParaRPr lang="fr-FR" sz="1800" dirty="0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7" name="Image 46" descr="Tabl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559588" y="2420888"/>
            <a:ext cx="720080" cy="720080"/>
          </a:xfrm>
          <a:prstGeom prst="rect">
            <a:avLst/>
          </a:prstGeom>
        </p:spPr>
      </p:pic>
      <p:graphicFrame>
        <p:nvGraphicFramePr>
          <p:cNvPr id="48" name="Tableau 47"/>
          <p:cNvGraphicFramePr>
            <a:graphicFrameLocks noGrp="1"/>
          </p:cNvGraphicFramePr>
          <p:nvPr/>
        </p:nvGraphicFramePr>
        <p:xfrm>
          <a:off x="5143764" y="1124744"/>
          <a:ext cx="1804500" cy="33181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4500"/>
              </a:tblGrid>
              <a:tr h="1215377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      </a:t>
                      </a:r>
                      <a:r>
                        <a:rPr lang="fr-FR" sz="1800" b="1" dirty="0" smtClean="0">
                          <a:solidFill>
                            <a:schemeClr val="tx1"/>
                          </a:solidFill>
                        </a:rPr>
                        <a:t>V 6 3</a:t>
                      </a:r>
                      <a:r>
                        <a:rPr lang="fr-FR" sz="1800" b="1" dirty="0" smtClean="0"/>
                        <a:t> </a:t>
                      </a:r>
                    </a:p>
                    <a:p>
                      <a:r>
                        <a:rPr lang="fr-FR" sz="1800" b="1" dirty="0" smtClean="0"/>
                        <a:t>      7  </a:t>
                      </a:r>
                      <a:r>
                        <a:rPr lang="fr-FR" sz="1800" b="1" dirty="0" smtClean="0">
                          <a:solidFill>
                            <a:srgbClr val="FF0000"/>
                          </a:solidFill>
                        </a:rPr>
                        <a:t>singleton</a:t>
                      </a:r>
                      <a:r>
                        <a:rPr lang="fr-FR" sz="1800" b="0" dirty="0" smtClean="0"/>
                        <a:t> </a:t>
                      </a:r>
                      <a:endParaRPr lang="fr-FR" sz="1800" b="1" dirty="0" smtClean="0"/>
                    </a:p>
                    <a:p>
                      <a:r>
                        <a:rPr lang="fr-FR" sz="1800" b="1" dirty="0" smtClean="0"/>
                        <a:t>      R D 10 9 5 </a:t>
                      </a:r>
                    </a:p>
                    <a:p>
                      <a:r>
                        <a:rPr lang="fr-FR" sz="1800" b="1" dirty="0" smtClean="0"/>
                        <a:t>      R D 4 2</a:t>
                      </a:r>
                    </a:p>
                  </a:txBody>
                  <a:tcPr/>
                </a:tc>
              </a:tr>
              <a:tr h="914003"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/>
                </a:tc>
              </a:tr>
              <a:tr h="1182988">
                <a:tc>
                  <a:txBody>
                    <a:bodyPr/>
                    <a:lstStyle/>
                    <a:p>
                      <a:r>
                        <a:rPr lang="fr-FR" sz="1800" b="1" dirty="0" smtClean="0"/>
                        <a:t>     A R D 10 2</a:t>
                      </a:r>
                    </a:p>
                    <a:p>
                      <a:r>
                        <a:rPr lang="fr-FR" sz="1800" b="1" dirty="0" smtClean="0"/>
                        <a:t>     8 5 2</a:t>
                      </a:r>
                    </a:p>
                    <a:p>
                      <a:r>
                        <a:rPr lang="fr-FR" sz="1800" b="1" dirty="0" smtClean="0"/>
                        <a:t>     A V</a:t>
                      </a:r>
                    </a:p>
                    <a:p>
                      <a:r>
                        <a:rPr lang="fr-FR" sz="1800" b="1" dirty="0" smtClean="0"/>
                        <a:t>     A 5 3</a:t>
                      </a:r>
                      <a:endParaRPr lang="fr-FR" sz="1800" dirty="0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9" name="Image 48" descr="Tabl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503804" y="2420888"/>
            <a:ext cx="720080" cy="720080"/>
          </a:xfrm>
          <a:prstGeom prst="rect">
            <a:avLst/>
          </a:prstGeom>
        </p:spPr>
      </p:pic>
      <p:graphicFrame>
        <p:nvGraphicFramePr>
          <p:cNvPr id="50" name="Tableau 49"/>
          <p:cNvGraphicFramePr>
            <a:graphicFrameLocks noGrp="1"/>
          </p:cNvGraphicFramePr>
          <p:nvPr/>
        </p:nvGraphicFramePr>
        <p:xfrm>
          <a:off x="7087980" y="1124744"/>
          <a:ext cx="1804500" cy="33181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4500"/>
              </a:tblGrid>
              <a:tr h="1215377">
                <a:tc>
                  <a:txBody>
                    <a:bodyPr/>
                    <a:lstStyle/>
                    <a:p>
                      <a:r>
                        <a:rPr lang="fr-FR" sz="1800" b="1" dirty="0" smtClean="0">
                          <a:solidFill>
                            <a:schemeClr val="tx1"/>
                          </a:solidFill>
                        </a:rPr>
                        <a:t>      V 6 3</a:t>
                      </a:r>
                      <a:r>
                        <a:rPr lang="fr-FR" sz="1800" b="1" dirty="0" smtClean="0"/>
                        <a:t> </a:t>
                      </a:r>
                    </a:p>
                    <a:p>
                      <a:r>
                        <a:rPr lang="fr-FR" sz="1800" b="1" dirty="0" smtClean="0"/>
                        <a:t>      -  </a:t>
                      </a:r>
                      <a:r>
                        <a:rPr lang="fr-FR" sz="1800" b="1" dirty="0" smtClean="0">
                          <a:solidFill>
                            <a:srgbClr val="FF0000"/>
                          </a:solidFill>
                        </a:rPr>
                        <a:t>chicane</a:t>
                      </a:r>
                    </a:p>
                    <a:p>
                      <a:r>
                        <a:rPr lang="fr-FR" sz="1800" b="1" dirty="0" smtClean="0"/>
                        <a:t>      R D 10 9 5 </a:t>
                      </a:r>
                    </a:p>
                    <a:p>
                      <a:r>
                        <a:rPr lang="fr-FR" sz="1800" b="1" dirty="0" smtClean="0"/>
                        <a:t>      R D 6 4 2</a:t>
                      </a:r>
                    </a:p>
                  </a:txBody>
                  <a:tcPr/>
                </a:tc>
              </a:tr>
              <a:tr h="914003"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/>
                </a:tc>
              </a:tr>
              <a:tr h="1182988">
                <a:tc>
                  <a:txBody>
                    <a:bodyPr/>
                    <a:lstStyle/>
                    <a:p>
                      <a:r>
                        <a:rPr lang="fr-FR" sz="1800" b="1" dirty="0" smtClean="0"/>
                        <a:t>     A R D 10 2</a:t>
                      </a:r>
                    </a:p>
                    <a:p>
                      <a:r>
                        <a:rPr lang="fr-FR" sz="1800" b="1" dirty="0" smtClean="0"/>
                        <a:t>     8 5 2</a:t>
                      </a:r>
                    </a:p>
                    <a:p>
                      <a:r>
                        <a:rPr lang="fr-FR" sz="1800" b="1" dirty="0" smtClean="0"/>
                        <a:t>     A V</a:t>
                      </a:r>
                    </a:p>
                    <a:p>
                      <a:r>
                        <a:rPr lang="fr-FR" sz="1800" b="1" dirty="0" smtClean="0"/>
                        <a:t>     A 5 3</a:t>
                      </a:r>
                      <a:endParaRPr lang="fr-FR" sz="1800" dirty="0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1" name="Image 50" descr="Tabl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448020" y="2420888"/>
            <a:ext cx="720080" cy="720080"/>
          </a:xfrm>
          <a:prstGeom prst="rect">
            <a:avLst/>
          </a:prstGeom>
        </p:spPr>
      </p:pic>
      <p:sp>
        <p:nvSpPr>
          <p:cNvPr id="53" name="ZoneTexte 52"/>
          <p:cNvSpPr txBox="1"/>
          <p:nvPr/>
        </p:nvSpPr>
        <p:spPr>
          <a:xfrm>
            <a:off x="251520" y="4653136"/>
            <a:ext cx="41764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Atout       Ouest entame As de</a:t>
            </a:r>
          </a:p>
        </p:txBody>
      </p:sp>
      <p:graphicFrame>
        <p:nvGraphicFramePr>
          <p:cNvPr id="55" name="Tableau 54"/>
          <p:cNvGraphicFramePr>
            <a:graphicFrameLocks noGrp="1"/>
          </p:cNvGraphicFramePr>
          <p:nvPr/>
        </p:nvGraphicFramePr>
        <p:xfrm>
          <a:off x="1475656" y="5730200"/>
          <a:ext cx="1008112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fr-FR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pic>
        <p:nvPicPr>
          <p:cNvPr id="31" name="Image 30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71600" y="4725144"/>
            <a:ext cx="288032" cy="288032"/>
          </a:xfrm>
          <a:prstGeom prst="rect">
            <a:avLst/>
          </a:prstGeom>
        </p:spPr>
      </p:pic>
      <p:pic>
        <p:nvPicPr>
          <p:cNvPr id="33" name="Image 32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91880" y="4725144"/>
            <a:ext cx="288032" cy="288032"/>
          </a:xfrm>
          <a:prstGeom prst="rect">
            <a:avLst/>
          </a:prstGeom>
        </p:spPr>
      </p:pic>
      <p:sp>
        <p:nvSpPr>
          <p:cNvPr id="34" name="ZoneTexte 33"/>
          <p:cNvSpPr txBox="1"/>
          <p:nvPr/>
        </p:nvSpPr>
        <p:spPr>
          <a:xfrm>
            <a:off x="107504" y="5673442"/>
            <a:ext cx="14401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Nombre</a:t>
            </a:r>
          </a:p>
          <a:p>
            <a:r>
              <a:rPr lang="fr-FR" sz="2000" b="1" dirty="0" smtClean="0"/>
              <a:t>de levées :</a:t>
            </a:r>
          </a:p>
        </p:txBody>
      </p:sp>
      <p:graphicFrame>
        <p:nvGraphicFramePr>
          <p:cNvPr id="35" name="Tableau 34"/>
          <p:cNvGraphicFramePr>
            <a:graphicFrameLocks noGrp="1"/>
          </p:cNvGraphicFramePr>
          <p:nvPr/>
        </p:nvGraphicFramePr>
        <p:xfrm>
          <a:off x="3491880" y="5733256"/>
          <a:ext cx="1008112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fr-FR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6" name="Tableau 35"/>
          <p:cNvGraphicFramePr>
            <a:graphicFrameLocks noGrp="1"/>
          </p:cNvGraphicFramePr>
          <p:nvPr/>
        </p:nvGraphicFramePr>
        <p:xfrm>
          <a:off x="5508104" y="5733256"/>
          <a:ext cx="1008112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fr-FR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7" name="Tableau 36"/>
          <p:cNvGraphicFramePr>
            <a:graphicFrameLocks noGrp="1"/>
          </p:cNvGraphicFramePr>
          <p:nvPr/>
        </p:nvGraphicFramePr>
        <p:xfrm>
          <a:off x="7380312" y="5733256"/>
          <a:ext cx="1008112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fr-FR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467544" y="1484784"/>
          <a:ext cx="8424936" cy="2346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936"/>
              </a:tblGrid>
              <a:tr h="1167904">
                <a:tc>
                  <a:txBody>
                    <a:bodyPr/>
                    <a:lstStyle/>
                    <a:p>
                      <a:r>
                        <a:rPr lang="fr-FR" sz="3200" b="1" dirty="0" smtClean="0">
                          <a:solidFill>
                            <a:schemeClr val="tx1"/>
                          </a:solidFill>
                        </a:rPr>
                        <a:t>Dans les couleurs autre que l’atout, on compte :</a:t>
                      </a:r>
                      <a:br>
                        <a:rPr lang="fr-FR" sz="3200" b="1" dirty="0" smtClean="0">
                          <a:solidFill>
                            <a:schemeClr val="tx1"/>
                          </a:solidFill>
                        </a:rPr>
                      </a:br>
                      <a:endParaRPr lang="fr-FR" sz="32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 1 point de distribution pour un </a:t>
                      </a:r>
                      <a:r>
                        <a:rPr lang="fr-FR" sz="2800" dirty="0" err="1" smtClean="0">
                          <a:solidFill>
                            <a:schemeClr val="tx1"/>
                          </a:solidFill>
                        </a:rPr>
                        <a:t>doubleton</a:t>
                      </a:r>
                      <a:endParaRPr lang="fr-FR" sz="2800" dirty="0" smtClean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 2 points de distribution pour un singleton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 3 points de distribution pour une chicane 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395536" y="4117424"/>
          <a:ext cx="8424936" cy="240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936"/>
              </a:tblGrid>
              <a:tr h="1584176">
                <a:tc>
                  <a:txBody>
                    <a:bodyPr/>
                    <a:lstStyle/>
                    <a:p>
                      <a:r>
                        <a:rPr lang="fr-FR" sz="3200" b="1" i="0" dirty="0" smtClean="0">
                          <a:solidFill>
                            <a:schemeClr val="tx1"/>
                          </a:solidFill>
                        </a:rPr>
                        <a:t>Dans la couleur d’atout,</a:t>
                      </a:r>
                      <a:r>
                        <a:rPr lang="fr-FR" sz="3200" b="1" i="0" baseline="0" dirty="0" smtClean="0">
                          <a:solidFill>
                            <a:schemeClr val="tx1"/>
                          </a:solidFill>
                        </a:rPr>
                        <a:t> on compte :</a:t>
                      </a:r>
                      <a:br>
                        <a:rPr lang="fr-FR" sz="3200" b="1" i="0" baseline="0" dirty="0" smtClean="0">
                          <a:solidFill>
                            <a:schemeClr val="tx1"/>
                          </a:solidFill>
                        </a:rPr>
                      </a:br>
                      <a:endParaRPr lang="fr-FR" sz="3200" b="1" i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fr-FR" sz="3200" b="1" i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2800" i="0" dirty="0" smtClean="0">
                          <a:solidFill>
                            <a:schemeClr val="tx1"/>
                          </a:solidFill>
                        </a:rPr>
                        <a:t>2 points de distribution pour le 9</a:t>
                      </a:r>
                      <a:r>
                        <a:rPr lang="fr-FR" sz="2800" i="0" baseline="30000" dirty="0" smtClean="0">
                          <a:solidFill>
                            <a:schemeClr val="tx1"/>
                          </a:solidFill>
                        </a:rPr>
                        <a:t>ème</a:t>
                      </a:r>
                      <a:r>
                        <a:rPr lang="fr-FR" sz="2800" i="0" dirty="0" smtClean="0">
                          <a:solidFill>
                            <a:schemeClr val="tx1"/>
                          </a:solidFill>
                        </a:rPr>
                        <a:t> atout du camp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fr-FR" sz="2800" i="0" dirty="0" smtClean="0">
                          <a:solidFill>
                            <a:schemeClr val="tx1"/>
                          </a:solidFill>
                        </a:rPr>
                        <a:t> 1 point de distribution pour tout</a:t>
                      </a:r>
                      <a:r>
                        <a:rPr lang="fr-FR" sz="2800" i="0" baseline="0" dirty="0" smtClean="0">
                          <a:solidFill>
                            <a:schemeClr val="tx1"/>
                          </a:solidFill>
                        </a:rPr>
                        <a:t> atout au delà du </a:t>
                      </a:r>
                      <a:r>
                        <a:rPr lang="fr-FR" sz="2800" i="0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r>
                        <a:rPr lang="fr-FR" sz="2800" i="0" baseline="30000" dirty="0" smtClean="0">
                          <a:solidFill>
                            <a:schemeClr val="tx1"/>
                          </a:solidFill>
                        </a:rPr>
                        <a:t>ème</a:t>
                      </a:r>
                      <a:endParaRPr lang="fr-FR" sz="2800" i="0" dirty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endParaRPr lang="fr-FR" sz="28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5 - Leçon 15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6" name="ZoneTexte 5"/>
          <p:cNvSpPr txBox="1"/>
          <p:nvPr/>
        </p:nvSpPr>
        <p:spPr>
          <a:xfrm>
            <a:off x="467544" y="908720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/>
              <a:t>LES POINTS DE DISTRIBUTION</a:t>
            </a:r>
            <a:endParaRPr lang="fr-F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389</TotalTime>
  <Words>1139</Words>
  <Application>Microsoft Office PowerPoint</Application>
  <PresentationFormat>Affichage à l'écran (4:3)</PresentationFormat>
  <Paragraphs>290</Paragraphs>
  <Slides>14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Gilles</dc:creator>
  <cp:lastModifiedBy>Gilles</cp:lastModifiedBy>
  <cp:revision>44</cp:revision>
  <dcterms:created xsi:type="dcterms:W3CDTF">2019-11-10T22:33:57Z</dcterms:created>
  <dcterms:modified xsi:type="dcterms:W3CDTF">2019-11-11T16:41:36Z</dcterms:modified>
</cp:coreProperties>
</file>