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356" r:id="rId2"/>
    <p:sldId id="357" r:id="rId3"/>
    <p:sldId id="347" r:id="rId4"/>
    <p:sldId id="349" r:id="rId5"/>
    <p:sldId id="332" r:id="rId6"/>
    <p:sldId id="350" r:id="rId7"/>
    <p:sldId id="352" r:id="rId8"/>
    <p:sldId id="353" r:id="rId9"/>
    <p:sldId id="354" r:id="rId10"/>
    <p:sldId id="355" r:id="rId11"/>
    <p:sldId id="358" r:id="rId12"/>
    <p:sldId id="359" r:id="rId13"/>
    <p:sldId id="36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F2AE"/>
    <a:srgbClr val="B0DD7F"/>
    <a:srgbClr val="1DF36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86952-2BC9-438F-950F-C40578417B4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D676C-7756-444B-B040-49F48653CA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09/11/2019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3140968"/>
            <a:ext cx="8424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 smtClean="0"/>
              <a:t>Correction des exercices</a:t>
            </a:r>
            <a:endParaRPr lang="fr-FR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251520" y="105273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BIEN DEFAUSSER POUR EMPECHER LE DECLARANT DE FAIRE UNE LEVEE DE LONGUEUR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23528" y="2762592"/>
          <a:ext cx="8208912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3960440"/>
                <a:gridCol w="2376264"/>
              </a:tblGrid>
              <a:tr h="65333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Ce que voit Est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Réponses et justifications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diagramme complet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53331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7 5</a:t>
                      </a:r>
                      <a:br>
                        <a:rPr lang="fr-FR" sz="2400" b="1" dirty="0" smtClean="0"/>
                      </a:br>
                      <a:r>
                        <a:rPr lang="fr-FR" sz="2400" b="1" dirty="0" smtClean="0"/>
                        <a:t>           8 4 3 2</a:t>
                      </a:r>
                    </a:p>
                    <a:p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            </a:t>
                      </a:r>
                      <a:r>
                        <a:rPr lang="fr-FR" sz="2000" b="1" dirty="0" smtClean="0"/>
                        <a:t>A R 75</a:t>
                      </a:r>
                      <a:br>
                        <a:rPr lang="fr-FR" sz="2000" b="1" dirty="0" smtClean="0"/>
                      </a:br>
                      <a:r>
                        <a:rPr lang="fr-FR" sz="2000" b="1" dirty="0" smtClean="0"/>
                        <a:t>V 10 9           8 4 3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             D 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</a:tr>
              <a:tr h="653331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6 5 2</a:t>
                      </a:r>
                      <a:br>
                        <a:rPr lang="fr-FR" sz="2400" b="1" dirty="0" smtClean="0"/>
                      </a:br>
                      <a:r>
                        <a:rPr lang="fr-FR" sz="2400" b="1" dirty="0" smtClean="0"/>
                        <a:t>           9 8 7 3</a:t>
                      </a:r>
                    </a:p>
                    <a:p>
                      <a:endParaRPr lang="fr-FR" sz="1800" b="1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       </a:t>
                      </a:r>
                      <a:r>
                        <a:rPr lang="fr-FR" sz="2000" b="1" dirty="0" smtClean="0"/>
                        <a:t>D 6 5 2</a:t>
                      </a:r>
                      <a:br>
                        <a:rPr lang="fr-FR" sz="2000" b="1" dirty="0" smtClean="0"/>
                      </a:br>
                      <a:r>
                        <a:rPr lang="fr-FR" sz="2000" b="1" dirty="0" smtClean="0"/>
                        <a:t> V 10             9 8 7 3</a:t>
                      </a:r>
                    </a:p>
                    <a:p>
                      <a:r>
                        <a:rPr lang="fr-FR" sz="2000" b="1" dirty="0" smtClean="0"/>
                        <a:t>           A R 4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Image 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3986728"/>
            <a:ext cx="216024" cy="216024"/>
          </a:xfrm>
          <a:prstGeom prst="rect">
            <a:avLst/>
          </a:prstGeom>
        </p:spPr>
      </p:pic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4130744"/>
            <a:ext cx="360040" cy="360040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267744" y="3626688"/>
          <a:ext cx="381642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Oui, La défausse du 2 permet au déclarant de faire une levée avec le 7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9" name="Image 8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5354880"/>
            <a:ext cx="360040" cy="360040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339752" y="4922832"/>
          <a:ext cx="381642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Oui, La défausse du 3 permet au déclarant de faire une levée avec le 6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1" name="Image 10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5282872"/>
            <a:ext cx="216024" cy="216024"/>
          </a:xfrm>
          <a:prstGeom prst="rect">
            <a:avLst/>
          </a:prstGeom>
        </p:spPr>
      </p:pic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323528" y="1700808"/>
          <a:ext cx="820891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7920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395536" y="1610797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En défaussant une carte de cette couleur, Est peut-il livrer une levée de longueur au déclarant ?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251520" y="980728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BIEN DEFAUSSER POUR EMPECHER LE DECLARANT DE FAIRE UNE LEVEE DE LONGUEUR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23528" y="2260808"/>
          <a:ext cx="820891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3816424"/>
                <a:gridCol w="2376264"/>
              </a:tblGrid>
              <a:tr h="653331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Ce que voit Est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Réponses et justifications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Le diagramme complet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653331">
                <a:tc>
                  <a:txBody>
                    <a:bodyPr/>
                    <a:lstStyle/>
                    <a:p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R V 10 8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r>
                        <a:rPr lang="fr-FR" sz="2400" b="1" dirty="0" smtClean="0"/>
                        <a:t/>
                      </a:r>
                      <a:br>
                        <a:rPr lang="fr-FR" sz="2400" b="1" dirty="0" smtClean="0"/>
                      </a:br>
                      <a:r>
                        <a:rPr lang="fr-FR" sz="2400" b="1" dirty="0" smtClean="0"/>
                        <a:t>           </a:t>
                      </a:r>
                      <a:r>
                        <a:rPr lang="fr-FR" sz="2400" b="1" dirty="0" smtClean="0"/>
                        <a:t>9 5 4 3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sz="2400" b="1" dirty="0" smtClean="0"/>
                    </a:p>
                    <a:p>
                      <a:endParaRPr lang="fr-FR" sz="2400" b="1" dirty="0" smtClean="0"/>
                    </a:p>
                    <a:p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            </a:t>
                      </a:r>
                      <a:endParaRPr lang="fr-FR" sz="1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/>
                        <a:t>         R V 10 8 7</a:t>
                      </a:r>
                      <a:r>
                        <a:rPr lang="fr-FR" sz="2000" b="1" dirty="0" smtClean="0"/>
                        <a:t/>
                      </a:r>
                      <a:br>
                        <a:rPr lang="fr-FR" sz="2000" b="1" dirty="0" smtClean="0"/>
                      </a:br>
                      <a:r>
                        <a:rPr lang="fr-FR" sz="2000" b="1" dirty="0" smtClean="0"/>
                        <a:t>        6           9 5 4 3 2</a:t>
                      </a:r>
                      <a:endParaRPr lang="fr-FR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 smtClean="0"/>
                        <a:t>             </a:t>
                      </a:r>
                      <a:r>
                        <a:rPr lang="fr-FR" sz="2000" b="1" dirty="0" smtClean="0"/>
                        <a:t> A D</a:t>
                      </a:r>
                      <a:endParaRPr lang="fr-FR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/>
                </a:tc>
              </a:tr>
              <a:tr h="653331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</a:t>
                      </a:r>
                      <a:r>
                        <a:rPr lang="fr-FR" sz="2400" b="1" dirty="0" smtClean="0"/>
                        <a:t>V 10 7</a:t>
                      </a:r>
                      <a:r>
                        <a:rPr lang="fr-FR" sz="2400" b="1" dirty="0" smtClean="0"/>
                        <a:t/>
                      </a:r>
                      <a:br>
                        <a:rPr lang="fr-FR" sz="2400" b="1" dirty="0" smtClean="0"/>
                      </a:br>
                      <a:r>
                        <a:rPr lang="fr-FR" sz="2400" b="1" dirty="0" smtClean="0"/>
                        <a:t>           </a:t>
                      </a:r>
                      <a:r>
                        <a:rPr lang="fr-FR" sz="2400" b="1" dirty="0" smtClean="0"/>
                        <a:t>6 5 3 2</a:t>
                      </a:r>
                      <a:endParaRPr lang="fr-FR" sz="2400" b="1" dirty="0" smtClean="0"/>
                    </a:p>
                    <a:p>
                      <a:endParaRPr lang="fr-FR" sz="1800" b="1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           </a:t>
                      </a:r>
                      <a:r>
                        <a:rPr lang="fr-FR" sz="2000" b="1" dirty="0" smtClean="0"/>
                        <a:t>D </a:t>
                      </a:r>
                      <a:r>
                        <a:rPr lang="fr-FR" sz="2000" b="1" dirty="0" smtClean="0"/>
                        <a:t>V 10 7</a:t>
                      </a:r>
                      <a:r>
                        <a:rPr lang="fr-FR" sz="2000" b="1" dirty="0" smtClean="0"/>
                        <a:t/>
                      </a:r>
                      <a:br>
                        <a:rPr lang="fr-FR" sz="2000" b="1" dirty="0" smtClean="0"/>
                      </a:br>
                      <a:r>
                        <a:rPr lang="fr-FR" sz="2000" b="1" dirty="0" smtClean="0"/>
                        <a:t> V 10             </a:t>
                      </a:r>
                      <a:r>
                        <a:rPr lang="fr-FR" sz="2000" b="1" dirty="0" smtClean="0"/>
                        <a:t>6 5 3 2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     A R </a:t>
                      </a:r>
                      <a:r>
                        <a:rPr lang="fr-FR" sz="2000" b="1" dirty="0" smtClean="0"/>
                        <a:t>D</a:t>
                      </a:r>
                      <a:endParaRPr lang="fr-FR" sz="2000" b="1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Image 5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3989000"/>
            <a:ext cx="216024" cy="216024"/>
          </a:xfrm>
          <a:prstGeom prst="rect">
            <a:avLst/>
          </a:prstGeom>
        </p:spPr>
      </p:pic>
      <p:pic>
        <p:nvPicPr>
          <p:cNvPr id="7" name="Image 6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916992"/>
            <a:ext cx="360040" cy="360040"/>
          </a:xfrm>
          <a:prstGeom prst="rect">
            <a:avLst/>
          </a:prstGeom>
        </p:spPr>
      </p:pic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339752" y="3124904"/>
          <a:ext cx="3744416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Oui. Si le mort n’a pas de carte maîtresse en dehors de cette couleur.</a:t>
                      </a:r>
                    </a:p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Il prendra la Dame du Roi et fera une</a:t>
                      </a:r>
                      <a:r>
                        <a:rPr lang="fr-FR" sz="2400" baseline="0" dirty="0" smtClean="0">
                          <a:solidFill>
                            <a:schemeClr val="tx1"/>
                          </a:solidFill>
                        </a:rPr>
                        <a:t> levée avec le 8.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9" name="Image 8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5861208"/>
            <a:ext cx="360040" cy="360040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339752" y="5464576"/>
          <a:ext cx="3816424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Non. 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plus grosse carte d’Est est inférieure au 7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11" name="Image 10" descr="T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5789200"/>
            <a:ext cx="216024" cy="216024"/>
          </a:xfrm>
          <a:prstGeom prst="rect">
            <a:avLst/>
          </a:prstGeom>
        </p:spPr>
      </p:pic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323528" y="1412776"/>
          <a:ext cx="8208912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79208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4" name="ZoneTexte 13"/>
          <p:cNvSpPr txBox="1"/>
          <p:nvPr/>
        </p:nvSpPr>
        <p:spPr>
          <a:xfrm>
            <a:off x="395536" y="1340768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En défaussant une carte de cette couleur, Est peut-il livrer une levée de longueur au déclarant ?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Donne 1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sz="2400" b="1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6 5 3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V 5 4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A R 7 5 2</a:t>
                      </a:r>
                      <a:endParaRPr lang="fr-FR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D </a:t>
                      </a:r>
                      <a:r>
                        <a:rPr lang="fr-FR" sz="2400" b="1" dirty="0" smtClean="0"/>
                        <a:t>10 </a:t>
                      </a:r>
                      <a:r>
                        <a:rPr lang="fr-FR" sz="2400" b="1" dirty="0" smtClean="0"/>
                        <a:t>7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sz="2400" b="1" dirty="0" smtClean="0"/>
                        <a:t> 2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R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9</a:t>
                      </a:r>
                      <a:r>
                        <a:rPr lang="fr-FR" sz="2400" b="1" baseline="0" dirty="0" smtClean="0"/>
                        <a:t> </a:t>
                      </a:r>
                      <a:r>
                        <a:rPr lang="fr-FR" sz="2400" b="1" baseline="0" dirty="0" smtClean="0"/>
                        <a:t>6 3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D V 9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sz="2400" b="1" dirty="0" smtClean="0"/>
                        <a:t> 5 3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 D </a:t>
                      </a:r>
                      <a:r>
                        <a:rPr lang="fr-FR" sz="2400" b="1" dirty="0" smtClean="0"/>
                        <a:t>10 7 2</a:t>
                      </a:r>
                      <a:r>
                        <a:rPr lang="fr-FR" sz="2400" b="1" baseline="0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/>
                        <a:t>R D 10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/>
                        <a:t>8 6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</a:t>
                      </a:r>
                      <a:r>
                        <a:rPr lang="fr-FR" sz="2400" b="1" dirty="0" smtClean="0"/>
                        <a:t>R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A V 9 8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A 8 7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10 </a:t>
                      </a:r>
                      <a:r>
                        <a:rPr lang="fr-FR" sz="2400" b="1" dirty="0" smtClean="0"/>
                        <a:t>4 </a:t>
                      </a:r>
                      <a:r>
                        <a:rPr lang="fr-FR" sz="2400" b="1" dirty="0" smtClean="0"/>
                        <a:t>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Les enchères :</a:t>
            </a:r>
          </a:p>
          <a:p>
            <a:r>
              <a:rPr lang="fr-FR" sz="2000" b="1" dirty="0" smtClean="0"/>
              <a:t>Sud                    Nord</a:t>
            </a:r>
          </a:p>
          <a:p>
            <a:r>
              <a:rPr lang="fr-FR" sz="2000" b="1" dirty="0" smtClean="0"/>
              <a:t>2SA                     3SA</a:t>
            </a:r>
            <a:r>
              <a:rPr lang="fr-FR" sz="2400" b="1" dirty="0" smtClean="0"/>
              <a:t/>
            </a:r>
            <a:br>
              <a:rPr lang="fr-FR" sz="2400" b="1" dirty="0" smtClean="0"/>
            </a:br>
            <a:endParaRPr lang="fr-FR" sz="2400" b="1" dirty="0" smtClean="0"/>
          </a:p>
          <a:p>
            <a:r>
              <a:rPr lang="fr-FR" sz="2000" b="1" dirty="0" smtClean="0"/>
              <a:t>Ouest entame du </a:t>
            </a:r>
            <a:r>
              <a:rPr lang="fr-FR" sz="2000" b="1" dirty="0" smtClean="0"/>
              <a:t>6 </a:t>
            </a:r>
            <a:r>
              <a:rPr lang="fr-FR" sz="2000" b="1" dirty="0" smtClean="0"/>
              <a:t>de 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4005064"/>
          <a:ext cx="3096344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levées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         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          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509120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4509120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869160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</a:t>
            </a:r>
            <a:r>
              <a:rPr lang="fr-FR" sz="4800" b="1" dirty="0" smtClean="0">
                <a:hlinkClick r:id="rId7"/>
              </a:rPr>
              <a:t>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</a:t>
            </a:r>
            <a:r>
              <a:rPr lang="fr-FR" sz="3600" b="1" dirty="0" smtClean="0"/>
              <a:t>DOUBLE COUP </a:t>
            </a:r>
            <a:r>
              <a:rPr lang="fr-FR" sz="3600" b="1" dirty="0" smtClean="0"/>
              <a:t>A BLANC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509120"/>
            <a:ext cx="288032" cy="288032"/>
          </a:xfrm>
          <a:prstGeom prst="rect">
            <a:avLst/>
          </a:prstGeom>
        </p:spPr>
      </p:pic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5940152" y="5517232"/>
          <a:ext cx="309634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 coup à blanc à  permet d’affranchir 4 levées.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4408" y="2852936"/>
            <a:ext cx="288032" cy="288032"/>
          </a:xfrm>
          <a:prstGeom prst="rect">
            <a:avLst/>
          </a:prstGeom>
        </p:spPr>
      </p:pic>
      <p:pic>
        <p:nvPicPr>
          <p:cNvPr id="36" name="Image 35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100392" y="5589240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628800"/>
          <a:ext cx="5256585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Donne </a:t>
                      </a:r>
                      <a:r>
                        <a:rPr lang="fr-FR" sz="2000" b="1" dirty="0" smtClean="0"/>
                        <a:t>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8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fr-FR" sz="2400" b="1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6 5 3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8 5 4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A 8 7 5 2</a:t>
                      </a:r>
                      <a:endParaRPr lang="fr-FR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D </a:t>
                      </a:r>
                      <a:r>
                        <a:rPr lang="fr-FR" sz="2400" b="1" dirty="0" smtClean="0"/>
                        <a:t>10 </a:t>
                      </a:r>
                      <a:r>
                        <a:rPr lang="fr-FR" sz="2400" b="1" dirty="0" smtClean="0"/>
                        <a:t>7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r>
                        <a:rPr lang="fr-FR" sz="2400" b="1" dirty="0" smtClean="0"/>
                        <a:t> 2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D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9</a:t>
                      </a:r>
                      <a:r>
                        <a:rPr lang="fr-FR" sz="2400" b="1" baseline="0" dirty="0" smtClean="0"/>
                        <a:t> </a:t>
                      </a:r>
                      <a:r>
                        <a:rPr lang="fr-FR" sz="2400" b="1" baseline="0" dirty="0" smtClean="0"/>
                        <a:t>6 3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R D 10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lang="fr-FR" sz="2400" b="1" dirty="0" smtClean="0"/>
                        <a:t> 5 3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/>
                        <a:t>V 10 9 7</a:t>
                      </a:r>
                      <a:r>
                        <a:rPr lang="fr-FR" sz="2400" b="1" baseline="0" dirty="0" smtClean="0"/>
                        <a:t> 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/>
                        <a:t>R V 10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</a:t>
                      </a:r>
                      <a:r>
                        <a:rPr lang="fr-FR" sz="2400" b="1" dirty="0" smtClean="0"/>
                        <a:t>V 6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</a:t>
                      </a:r>
                      <a:r>
                        <a:rPr lang="fr-FR" sz="2400" b="1" dirty="0" smtClean="0"/>
                        <a:t>R </a:t>
                      </a:r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V</a:t>
                      </a:r>
                      <a:endParaRPr lang="fr-FR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A R 8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A D 7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</a:t>
                      </a:r>
                      <a:r>
                        <a:rPr lang="fr-FR" sz="2400" b="1" dirty="0" smtClean="0"/>
                        <a:t>9 </a:t>
                      </a:r>
                      <a:r>
                        <a:rPr lang="fr-FR" sz="2400" b="1" dirty="0" smtClean="0"/>
                        <a:t>4 </a:t>
                      </a:r>
                      <a:r>
                        <a:rPr lang="fr-FR" sz="2400" b="1" dirty="0" smtClean="0"/>
                        <a:t>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39952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436510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6" name="ZoneTexte 25"/>
          <p:cNvSpPr txBox="1"/>
          <p:nvPr/>
        </p:nvSpPr>
        <p:spPr>
          <a:xfrm>
            <a:off x="5796136" y="1499300"/>
            <a:ext cx="316835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Les enchères :</a:t>
            </a:r>
          </a:p>
          <a:p>
            <a:r>
              <a:rPr lang="fr-FR" sz="2000" b="1" dirty="0" smtClean="0"/>
              <a:t>Sud                    Nord</a:t>
            </a:r>
          </a:p>
          <a:p>
            <a:r>
              <a:rPr lang="fr-FR" sz="2000" b="1" dirty="0" smtClean="0"/>
              <a:t>2SA                     3SA</a:t>
            </a:r>
            <a:r>
              <a:rPr lang="fr-FR" sz="2400" b="1" dirty="0" smtClean="0"/>
              <a:t/>
            </a:r>
            <a:br>
              <a:rPr lang="fr-FR" sz="2400" b="1" dirty="0" smtClean="0"/>
            </a:br>
            <a:endParaRPr lang="fr-FR" sz="2400" b="1" dirty="0" smtClean="0"/>
          </a:p>
          <a:p>
            <a:r>
              <a:rPr lang="fr-FR" sz="2000" b="1" dirty="0" smtClean="0"/>
              <a:t>Ouest entame du </a:t>
            </a:r>
            <a:r>
              <a:rPr lang="fr-FR" sz="2000" b="1" dirty="0" smtClean="0"/>
              <a:t>6 </a:t>
            </a:r>
            <a:r>
              <a:rPr lang="fr-FR" sz="2000" b="1" dirty="0" smtClean="0"/>
              <a:t>de      et le mort s’étale.</a:t>
            </a:r>
            <a:endParaRPr lang="fr-FR" sz="2000" b="1" dirty="0"/>
          </a:p>
        </p:txBody>
      </p:sp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868144" y="4005064"/>
          <a:ext cx="3096344" cy="136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4"/>
              </a:tblGrid>
              <a:tr h="1368152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 déclarant compte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levées :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fr-FR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         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          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           et</a:t>
                      </a:r>
                    </a:p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à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4509120"/>
            <a:ext cx="288032" cy="288032"/>
          </a:xfrm>
          <a:prstGeom prst="rect">
            <a:avLst/>
          </a:prstGeom>
        </p:spPr>
      </p:pic>
      <p:pic>
        <p:nvPicPr>
          <p:cNvPr id="37" name="Image 3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4408" y="4509120"/>
            <a:ext cx="288032" cy="288032"/>
          </a:xfrm>
          <a:prstGeom prst="rect">
            <a:avLst/>
          </a:prstGeom>
        </p:spPr>
      </p:pic>
      <p:pic>
        <p:nvPicPr>
          <p:cNvPr id="38" name="Image 3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869160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4 – Leçon </a:t>
            </a:r>
            <a:r>
              <a:rPr lang="fr-FR" sz="4800" b="1" dirty="0" smtClean="0">
                <a:hlinkClick r:id="rId7"/>
              </a:rPr>
              <a:t>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LE </a:t>
            </a:r>
            <a:r>
              <a:rPr lang="fr-FR" sz="3600" b="1" dirty="0" smtClean="0"/>
              <a:t>DOUBLE COUP </a:t>
            </a:r>
            <a:r>
              <a:rPr lang="fr-FR" sz="3600" b="1" dirty="0" smtClean="0"/>
              <a:t>A BLANC</a:t>
            </a:r>
            <a:endParaRPr lang="fr-FR" sz="3600" dirty="0"/>
          </a:p>
        </p:txBody>
      </p:sp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4509120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4408" y="2852936"/>
            <a:ext cx="288032" cy="288032"/>
          </a:xfrm>
          <a:prstGeom prst="rect">
            <a:avLst/>
          </a:prstGeom>
        </p:spPr>
      </p:pic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5436096" y="5445224"/>
          <a:ext cx="3456384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400" dirty="0" smtClean="0">
                          <a:solidFill>
                            <a:srgbClr val="FF0000"/>
                          </a:solidFill>
                        </a:rPr>
                        <a:t>Problème</a:t>
                      </a:r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 : pas de reprise au mort pour  jouer les 2  levées affranchies à  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>
                        <a:alpha val="99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41" name="Image 4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388424" y="6237312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Sans titre -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0040"/>
            <a:ext cx="9144000" cy="621792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7544" y="3140968"/>
          <a:ext cx="103177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172072" y="3140968"/>
          <a:ext cx="103177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044280" y="3140968"/>
          <a:ext cx="103177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6060504" y="3140968"/>
          <a:ext cx="103177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5148064" y="4509120"/>
          <a:ext cx="86409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148064" y="4869160"/>
          <a:ext cx="86409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5148064" y="5157192"/>
          <a:ext cx="86409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5148064" y="5517232"/>
          <a:ext cx="86409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148064" y="5877272"/>
          <a:ext cx="86409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148064" y="6165304"/>
          <a:ext cx="864096" cy="288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8032"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979224" y="2018536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7</a:t>
                      </a:r>
                    </a:p>
                    <a:p>
                      <a:r>
                        <a:rPr lang="fr-FR" sz="2400" b="1" dirty="0" smtClean="0"/>
                        <a:t>     D V 2</a:t>
                      </a:r>
                    </a:p>
                    <a:p>
                      <a:r>
                        <a:rPr lang="fr-FR" sz="2400" b="1" dirty="0" smtClean="0"/>
                        <a:t>     R 10 9 </a:t>
                      </a:r>
                    </a:p>
                    <a:p>
                      <a:r>
                        <a:rPr lang="fr-FR" sz="2400" b="1" dirty="0" smtClean="0"/>
                        <a:t>     A D V 4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3140968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62725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PROPOSITION DE CHELEM SUR L’OUVERTURE DE 2SA</a:t>
            </a:r>
            <a:endParaRPr lang="fr-FR" sz="2800" dirty="0"/>
          </a:p>
        </p:txBody>
      </p:sp>
      <p:graphicFrame>
        <p:nvGraphicFramePr>
          <p:cNvPr id="59" name="Tableau 58"/>
          <p:cNvGraphicFramePr>
            <a:graphicFrameLocks noGrp="1"/>
          </p:cNvGraphicFramePr>
          <p:nvPr/>
        </p:nvGraphicFramePr>
        <p:xfrm>
          <a:off x="4999748" y="2048232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D 2</a:t>
                      </a:r>
                    </a:p>
                    <a:p>
                      <a:r>
                        <a:rPr lang="fr-FR" sz="2400" b="1" dirty="0" smtClean="0"/>
                        <a:t>     D 9 6</a:t>
                      </a:r>
                    </a:p>
                    <a:p>
                      <a:r>
                        <a:rPr lang="fr-FR" sz="2400" b="1" dirty="0" smtClean="0"/>
                        <a:t>     R 8 7 3 </a:t>
                      </a:r>
                    </a:p>
                    <a:p>
                      <a:r>
                        <a:rPr lang="fr-FR" sz="2400" b="1" dirty="0" smtClean="0"/>
                        <a:t>     A V 5 4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0" name="Image 5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2852936"/>
            <a:ext cx="288032" cy="288032"/>
          </a:xfrm>
          <a:prstGeom prst="rect">
            <a:avLst/>
          </a:prstGeom>
        </p:spPr>
      </p:pic>
      <p:pic>
        <p:nvPicPr>
          <p:cNvPr id="61" name="Image 6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492896"/>
            <a:ext cx="288032" cy="288032"/>
          </a:xfrm>
          <a:prstGeom prst="rect">
            <a:avLst/>
          </a:prstGeom>
        </p:spPr>
      </p:pic>
      <p:pic>
        <p:nvPicPr>
          <p:cNvPr id="62" name="Image 6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2132856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3212976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7020272" y="2090544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R V 9</a:t>
                      </a:r>
                    </a:p>
                    <a:p>
                      <a:r>
                        <a:rPr lang="fr-FR" sz="2400" b="1" dirty="0" smtClean="0"/>
                        <a:t>     A 8</a:t>
                      </a:r>
                    </a:p>
                    <a:p>
                      <a:r>
                        <a:rPr lang="fr-FR" sz="2400" b="1" dirty="0" smtClean="0"/>
                        <a:t>     R V 6 2 </a:t>
                      </a:r>
                    </a:p>
                    <a:p>
                      <a:r>
                        <a:rPr lang="fr-FR" sz="2400" b="1" dirty="0" smtClean="0"/>
                        <a:t>     R V 5 3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5" name="Image 64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6580" y="2924944"/>
            <a:ext cx="288032" cy="288032"/>
          </a:xfrm>
          <a:prstGeom prst="rect">
            <a:avLst/>
          </a:prstGeom>
        </p:spPr>
      </p:pic>
      <p:pic>
        <p:nvPicPr>
          <p:cNvPr id="68" name="Image 67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96580" y="3284984"/>
            <a:ext cx="288032" cy="288032"/>
          </a:xfrm>
          <a:prstGeom prst="rect">
            <a:avLst/>
          </a:prstGeom>
        </p:spPr>
      </p:pic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611560" y="3789040"/>
          <a:ext cx="2088232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33 HL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34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967300" y="1988840"/>
          <a:ext cx="1804500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</a:tblGrid>
              <a:tr h="1479589"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D 10 9 3</a:t>
                      </a:r>
                    </a:p>
                    <a:p>
                      <a:r>
                        <a:rPr lang="fr-FR" sz="2400" b="1" dirty="0" smtClean="0"/>
                        <a:t>     D 6 4</a:t>
                      </a:r>
                    </a:p>
                    <a:p>
                      <a:r>
                        <a:rPr lang="fr-FR" sz="2400" b="1" dirty="0" smtClean="0"/>
                        <a:t>     R V 7 5 </a:t>
                      </a:r>
                    </a:p>
                    <a:p>
                      <a:r>
                        <a:rPr lang="fr-FR" sz="2400" b="1" dirty="0" smtClean="0"/>
                        <a:t>     R D 9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8" name="Image 27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2823240"/>
            <a:ext cx="288032" cy="288032"/>
          </a:xfrm>
          <a:prstGeom prst="rect">
            <a:avLst/>
          </a:prstGeom>
        </p:spPr>
      </p:pic>
      <p:pic>
        <p:nvPicPr>
          <p:cNvPr id="31" name="Image 30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463200"/>
            <a:ext cx="288032" cy="288032"/>
          </a:xfrm>
          <a:prstGeom prst="rect">
            <a:avLst/>
          </a:prstGeom>
        </p:spPr>
      </p:pic>
      <p:pic>
        <p:nvPicPr>
          <p:cNvPr id="32" name="Image 3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3608" y="2103160"/>
            <a:ext cx="288032" cy="288032"/>
          </a:xfrm>
          <a:prstGeom prst="rect">
            <a:avLst/>
          </a:prstGeom>
        </p:spPr>
      </p:pic>
      <p:pic>
        <p:nvPicPr>
          <p:cNvPr id="33" name="Image 3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8" y="3183280"/>
            <a:ext cx="288032" cy="288032"/>
          </a:xfrm>
          <a:prstGeom prst="rect">
            <a:avLst/>
          </a:prstGeom>
        </p:spPr>
      </p:pic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2564904"/>
            <a:ext cx="288032" cy="288032"/>
          </a:xfrm>
          <a:prstGeom prst="rect">
            <a:avLst/>
          </a:prstGeom>
        </p:spPr>
      </p:pic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2204864"/>
            <a:ext cx="288032" cy="288032"/>
          </a:xfrm>
          <a:prstGeom prst="rect">
            <a:avLst/>
          </a:prstGeom>
        </p:spPr>
      </p:pic>
      <p:pic>
        <p:nvPicPr>
          <p:cNvPr id="36" name="Image 3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4656" y="2852936"/>
            <a:ext cx="288032" cy="288032"/>
          </a:xfrm>
          <a:prstGeom prst="rect">
            <a:avLst/>
          </a:prstGeom>
        </p:spPr>
      </p:pic>
      <p:pic>
        <p:nvPicPr>
          <p:cNvPr id="37" name="Image 36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84656" y="3212976"/>
            <a:ext cx="288032" cy="288032"/>
          </a:xfrm>
          <a:prstGeom prst="rect">
            <a:avLst/>
          </a:prstGeom>
        </p:spPr>
      </p:pic>
      <p:pic>
        <p:nvPicPr>
          <p:cNvPr id="38" name="Image 3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80356" y="2492896"/>
            <a:ext cx="288032" cy="288032"/>
          </a:xfrm>
          <a:prstGeom prst="rect">
            <a:avLst/>
          </a:prstGeom>
        </p:spPr>
      </p:pic>
      <p:pic>
        <p:nvPicPr>
          <p:cNvPr id="39" name="Image 3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80356" y="2132856"/>
            <a:ext cx="288032" cy="288032"/>
          </a:xfrm>
          <a:prstGeom prst="rect">
            <a:avLst/>
          </a:prstGeom>
        </p:spPr>
      </p:pic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2771800" y="3789040"/>
          <a:ext cx="2016224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37 HL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38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4932040" y="3724384"/>
          <a:ext cx="2016224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32 HL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33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2" name="Tableau 41"/>
          <p:cNvGraphicFramePr>
            <a:graphicFrameLocks noGrp="1"/>
          </p:cNvGraphicFramePr>
          <p:nvPr/>
        </p:nvGraphicFramePr>
        <p:xfrm>
          <a:off x="7020272" y="3717032"/>
          <a:ext cx="2016224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Plancher = 36 HL</a:t>
                      </a:r>
                      <a:br>
                        <a:rPr lang="fr-FR" sz="20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Plafond = 37 HL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827584" y="4725144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6SA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2987824" y="4725144"/>
          <a:ext cx="1872208" cy="71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7SA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4932040" y="4509120"/>
          <a:ext cx="187220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3SA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ou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 6SA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Tableau 46"/>
          <p:cNvGraphicFramePr>
            <a:graphicFrameLocks noGrp="1"/>
          </p:cNvGraphicFramePr>
          <p:nvPr/>
        </p:nvGraphicFramePr>
        <p:xfrm>
          <a:off x="7020272" y="4522440"/>
          <a:ext cx="187220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6SA </a:t>
                      </a:r>
                      <a:r>
                        <a:rPr lang="fr-FR" sz="2400" b="1" dirty="0" smtClean="0">
                          <a:solidFill>
                            <a:schemeClr val="tx1"/>
                          </a:solidFill>
                        </a:rPr>
                        <a:t>ou</a:t>
                      </a:r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 7SA ?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4716016" y="5661248"/>
          <a:ext cx="201622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4SA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j’ai 12HL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Passez avec 20H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6SA avec 21H</a:t>
                      </a:r>
                      <a:endParaRPr lang="fr-FR" sz="3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6804248" y="5661248"/>
          <a:ext cx="216024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</a:tblGrid>
              <a:tr h="712728"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5SA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j’ai 16HL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6SA avec 20H</a:t>
                      </a:r>
                    </a:p>
                    <a:p>
                      <a:pPr algn="ctr"/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7SA avec 21H</a:t>
                      </a:r>
                      <a:endParaRPr lang="fr-FR" sz="3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43" name="ZoneTexte 42"/>
          <p:cNvSpPr txBox="1"/>
          <p:nvPr/>
        </p:nvSpPr>
        <p:spPr>
          <a:xfrm>
            <a:off x="1043608" y="1484784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Exercice 1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95536" y="1916832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/>
              <a:t>Dans le doute on utilise un palier inutile</a:t>
            </a:r>
            <a:endParaRPr lang="fr-FR" sz="3600" b="1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043608" y="2708920"/>
          <a:ext cx="6984776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4776"/>
              </a:tblGrid>
              <a:tr h="12134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4SA - 12HL Proposition de petit chelem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Avec 20H, l’ouvreur Passe</a:t>
                      </a:r>
                    </a:p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Avec 21H, il annonce 6SA</a:t>
                      </a:r>
                      <a:endParaRPr lang="fr-FR" sz="28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323528" y="4571960"/>
          <a:ext cx="835292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17281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5SA - 16HL Proposition de grand chelem</a:t>
                      </a:r>
                    </a:p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Avec 20H, l’ouvreur annonce 6SA</a:t>
                      </a:r>
                    </a:p>
                    <a:p>
                      <a:pPr algn="ctr"/>
                      <a:r>
                        <a:rPr lang="fr-FR" sz="3600" dirty="0" smtClean="0">
                          <a:solidFill>
                            <a:schemeClr val="tx1"/>
                          </a:solidFill>
                        </a:rPr>
                        <a:t>Avec 21H, il annonce 7SA</a:t>
                      </a:r>
                      <a:endParaRPr lang="fr-FR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67544" y="962725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PROPOSITION DE CHELEM SUR L’OUVERTURE DE 2SA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988840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R D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smtClean="0"/>
                        <a:t>    10 6 4 </a:t>
                      </a:r>
                      <a:endParaRPr lang="fr-FR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9 3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7 5 2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492896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BIEN DEFAUSSER POUR EMPECHER LE DECLARANT DE FAIRE UNE LEVEE DE LONGUEUR</a:t>
            </a:r>
            <a:endParaRPr lang="fr-FR" sz="32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645024"/>
          <a:ext cx="5184576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résidu étant 3-3, le 8 du mort    est une levée de longueur.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988840"/>
          <a:ext cx="244827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joue 3SA et réalise les 4 dernières levées avec les        du mort.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924944"/>
            <a:ext cx="288032" cy="288032"/>
          </a:xfrm>
          <a:prstGeom prst="rect">
            <a:avLst/>
          </a:prstGeom>
        </p:spPr>
      </p:pic>
      <p:sp>
        <p:nvSpPr>
          <p:cNvPr id="20" name="Flèche droite 19"/>
          <p:cNvSpPr/>
          <p:nvPr/>
        </p:nvSpPr>
        <p:spPr>
          <a:xfrm>
            <a:off x="1979712" y="4005064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988840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R D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7 6 5 3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10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9 4 2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492896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BIEN DEFAUSSER POUR EMPECHER LE DECLARANT DE FAIRE UNE LEVEE DE LONGUEUR</a:t>
            </a:r>
            <a:endParaRPr lang="fr-FR" sz="32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645024"/>
          <a:ext cx="518457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résidu est  4-2, mais le 8 du mort est supérieur à la 4</a:t>
                      </a:r>
                      <a:r>
                        <a:rPr lang="fr-FR" sz="28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 carte d’Ouest.</a:t>
                      </a:r>
                    </a:p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8 s’affranchit naturellement.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988840"/>
          <a:ext cx="244827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joue 3SA et réalise les 4 dernières levées avec les        du mort.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924944"/>
            <a:ext cx="288032" cy="288032"/>
          </a:xfrm>
          <a:prstGeom prst="rect">
            <a:avLst/>
          </a:prstGeom>
        </p:spPr>
      </p:pic>
      <p:sp>
        <p:nvSpPr>
          <p:cNvPr id="10" name="Flèche droite 9"/>
          <p:cNvSpPr/>
          <p:nvPr/>
        </p:nvSpPr>
        <p:spPr>
          <a:xfrm>
            <a:off x="1979712" y="4005064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988840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R D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V 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9 7 6 5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4 3 2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492896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BIEN DEFAUSSER POUR EMPECHER LE DECLARANT DE FAIRE UNE LEVEE DE LONGUEUR</a:t>
            </a:r>
            <a:endParaRPr lang="fr-FR" sz="32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645024"/>
          <a:ext cx="518457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résidu est  4-2, et le 8 du mort ne devrait pas produire une levée de longueur. Sauf si en cours de jeu, Est défausse un        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988840"/>
          <a:ext cx="244827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joue 3SA et réalise les 4 dernières levées avec les        du mort.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924944"/>
            <a:ext cx="288032" cy="288032"/>
          </a:xfrm>
          <a:prstGeom prst="rect">
            <a:avLst/>
          </a:prstGeom>
        </p:spPr>
      </p:pic>
      <p:sp>
        <p:nvSpPr>
          <p:cNvPr id="10" name="Flèche droite 9"/>
          <p:cNvSpPr/>
          <p:nvPr/>
        </p:nvSpPr>
        <p:spPr>
          <a:xfrm>
            <a:off x="1979712" y="4005064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5013176"/>
            <a:ext cx="288032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988840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A R D 8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10 9 7 5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6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4 3 2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492896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BIEN DEFAUSSER POUR EMPECHER LE DECLARANT DE FAIRE UNE LEVEE DE LONGUEUR</a:t>
            </a:r>
            <a:endParaRPr lang="fr-FR" sz="32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645024"/>
          <a:ext cx="5184576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6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résidu est  4-2, et le 8 du mort ne devrait pas produire une levée de longueur. Sauf si en cours de jeu, Ouest défausse un        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988840"/>
          <a:ext cx="244827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joue 3SA et réalise les 4 dernières levées avec les        du mort.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924944"/>
            <a:ext cx="288032" cy="288032"/>
          </a:xfrm>
          <a:prstGeom prst="rect">
            <a:avLst/>
          </a:prstGeom>
        </p:spPr>
      </p:pic>
      <p:sp>
        <p:nvSpPr>
          <p:cNvPr id="10" name="Flèche droite 9"/>
          <p:cNvSpPr/>
          <p:nvPr/>
        </p:nvSpPr>
        <p:spPr>
          <a:xfrm>
            <a:off x="1979712" y="4005064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5013176"/>
            <a:ext cx="288032" cy="288032"/>
          </a:xfrm>
          <a:prstGeom prst="rect">
            <a:avLst/>
          </a:prstGeom>
        </p:spPr>
      </p:pic>
      <p:sp>
        <p:nvSpPr>
          <p:cNvPr id="12" name="Flèche droite 11"/>
          <p:cNvSpPr/>
          <p:nvPr/>
        </p:nvSpPr>
        <p:spPr>
          <a:xfrm>
            <a:off x="179512" y="5877272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827584" y="5733256"/>
          <a:ext cx="8208912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solidFill>
                            <a:schemeClr val="tx1"/>
                          </a:solidFill>
                        </a:rPr>
                        <a:t>Un joueur de la défense ne doit pas défausser dans une couleur 4</a:t>
                      </a:r>
                      <a:r>
                        <a:rPr lang="fr-FR" sz="22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200" dirty="0" smtClean="0">
                          <a:solidFill>
                            <a:schemeClr val="tx1"/>
                          </a:solidFill>
                        </a:rPr>
                        <a:t> quand le mort possède aussi 4 cartes dans cette couleur.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27784" y="1988840"/>
          <a:ext cx="5256585" cy="15903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04500"/>
                <a:gridCol w="1647585"/>
              </a:tblGrid>
              <a:tr h="37553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Exercice 2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R 8 7 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75962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V 10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5 4 3 2</a:t>
                      </a:r>
                    </a:p>
                  </a:txBody>
                  <a:tcPr/>
                </a:tc>
              </a:tr>
              <a:tr h="388663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 A D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492896"/>
            <a:ext cx="576064" cy="576064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3"/>
              </a:rPr>
              <a:t>Chapitre 4 – Leçon 14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467544" y="908720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/>
              <a:t>BIEN DEFAUSSER POUR EMPECHER LE DECLARANT DE FAIRE UNE LEVEE DE LONGUEUR</a:t>
            </a:r>
            <a:endParaRPr lang="fr-FR" sz="3200" dirty="0"/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2627784" y="3645024"/>
          <a:ext cx="54006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00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Le résidu est  4-2, et le 8 du mort produira une levée de longueur car toutes ses cartes sont supérieures à celles d’Est .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179512" y="1988840"/>
          <a:ext cx="2448272" cy="131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</a:tblGrid>
              <a:tr h="122413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joue 3SA et réalise les 4 dernières levées avec les        du mort.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5" name="Image 1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2924944"/>
            <a:ext cx="288032" cy="288032"/>
          </a:xfrm>
          <a:prstGeom prst="rect">
            <a:avLst/>
          </a:prstGeom>
        </p:spPr>
      </p:pic>
      <p:sp>
        <p:nvSpPr>
          <p:cNvPr id="10" name="Flèche droite 9"/>
          <p:cNvSpPr/>
          <p:nvPr/>
        </p:nvSpPr>
        <p:spPr>
          <a:xfrm>
            <a:off x="1979712" y="4005064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>
            <a:off x="179512" y="5877272"/>
            <a:ext cx="57606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827584" y="5733256"/>
          <a:ext cx="8208912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12"/>
              </a:tblGrid>
              <a:tr h="720080">
                <a:tc>
                  <a:txBody>
                    <a:bodyPr/>
                    <a:lstStyle/>
                    <a:p>
                      <a:r>
                        <a:rPr lang="fr-FR" sz="2200" dirty="0" smtClean="0">
                          <a:solidFill>
                            <a:schemeClr val="tx1"/>
                          </a:solidFill>
                        </a:rPr>
                        <a:t>Un joueur de la défense peut défausser dans une couleur 4</a:t>
                      </a:r>
                      <a:r>
                        <a:rPr lang="fr-FR" sz="22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200" dirty="0" smtClean="0">
                          <a:solidFill>
                            <a:schemeClr val="tx1"/>
                          </a:solidFill>
                        </a:rPr>
                        <a:t> quand la plus grosse carte qu’il possède est plus petite que la plus petite carte du mort.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 rot="20192966">
            <a:off x="645427" y="3609235"/>
            <a:ext cx="1440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srgbClr val="FF0000"/>
                </a:solidFill>
              </a:rPr>
              <a:t>Contre-</a:t>
            </a:r>
          </a:p>
          <a:p>
            <a:r>
              <a:rPr lang="fr-FR" sz="2400" b="1" i="1" dirty="0" smtClean="0">
                <a:solidFill>
                  <a:srgbClr val="FF0000"/>
                </a:solidFill>
              </a:rPr>
              <a:t>exemple</a:t>
            </a:r>
            <a:endParaRPr lang="fr-FR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</TotalTime>
  <Words>1031</Words>
  <Application>Microsoft Office PowerPoint</Application>
  <PresentationFormat>Affichage à l'écran (4:3)</PresentationFormat>
  <Paragraphs>181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239</cp:revision>
  <dcterms:created xsi:type="dcterms:W3CDTF">2019-10-05T07:23:17Z</dcterms:created>
  <dcterms:modified xsi:type="dcterms:W3CDTF">2019-11-09T09:26:03Z</dcterms:modified>
</cp:coreProperties>
</file>