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21"/>
  </p:notesMasterIdLst>
  <p:sldIdLst>
    <p:sldId id="347" r:id="rId2"/>
    <p:sldId id="348" r:id="rId3"/>
    <p:sldId id="349" r:id="rId4"/>
    <p:sldId id="350" r:id="rId5"/>
    <p:sldId id="331" r:id="rId6"/>
    <p:sldId id="332" r:id="rId7"/>
    <p:sldId id="333" r:id="rId8"/>
    <p:sldId id="334" r:id="rId9"/>
    <p:sldId id="335" r:id="rId10"/>
    <p:sldId id="337" r:id="rId11"/>
    <p:sldId id="338" r:id="rId12"/>
    <p:sldId id="339" r:id="rId13"/>
    <p:sldId id="341" r:id="rId14"/>
    <p:sldId id="340" r:id="rId15"/>
    <p:sldId id="342" r:id="rId16"/>
    <p:sldId id="343" r:id="rId17"/>
    <p:sldId id="344" r:id="rId18"/>
    <p:sldId id="345" r:id="rId19"/>
    <p:sldId id="346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F2AE"/>
    <a:srgbClr val="B0DD7F"/>
    <a:srgbClr val="1DF36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43" autoAdjust="0"/>
  </p:normalViewPr>
  <p:slideViewPr>
    <p:cSldViewPr>
      <p:cViewPr varScale="1">
        <p:scale>
          <a:sx n="102" d="100"/>
          <a:sy n="102" d="100"/>
        </p:scale>
        <p:origin x="-60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86952-2BC9-438F-950F-C40578417B42}" type="datetimeFigureOut">
              <a:rPr lang="fr-FR" smtClean="0"/>
              <a:pPr/>
              <a:t>09/11/2019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9D676C-7756-444B-B040-49F48653CA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5551B4D-911F-493D-AEA2-BEAF1A8B1332}" type="datetimeFigureOut">
              <a:rPr lang="fr-FR" smtClean="0"/>
              <a:pPr/>
              <a:t>09/11/2019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09/11/2019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09/11/2019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09/11/2019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5551B4D-911F-493D-AEA2-BEAF1A8B1332}" type="datetimeFigureOut">
              <a:rPr lang="fr-FR" smtClean="0"/>
              <a:pPr/>
              <a:t>09/11/2019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09/11/2019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09/11/2019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09/11/2019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09/11/2019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09/11/2019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09/11/2019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5551B4D-911F-493D-AEA2-BEAF1A8B1332}" type="datetimeFigureOut">
              <a:rPr lang="fr-FR" smtClean="0"/>
              <a:pPr/>
              <a:t>09/11/2019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835696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4 – Leçon 13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395536" y="3140968"/>
            <a:ext cx="84249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Correction des exercices</a:t>
            </a:r>
            <a:endParaRPr lang="fr-FR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627784" y="1772816"/>
          <a:ext cx="5256585" cy="159036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  <a:gridCol w="1804500"/>
                <a:gridCol w="1647585"/>
              </a:tblGrid>
              <a:tr h="37553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Exercice 1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7 6 3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75962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A V 5 4 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R 10</a:t>
                      </a:r>
                    </a:p>
                  </a:txBody>
                  <a:tcPr/>
                </a:tc>
              </a:tr>
              <a:tr h="388663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D 9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2276872"/>
            <a:ext cx="576064" cy="576064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4 – Leçon 13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467544" y="90872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ENTAMER DANS SA COULEUR LONGUE </a:t>
            </a:r>
            <a:endParaRPr lang="fr-FR" sz="3600" dirty="0"/>
          </a:p>
        </p:txBody>
      </p: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2627784" y="3429000"/>
          <a:ext cx="2448272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64807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Quelle est la carte d’entame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2627784" y="4365104"/>
          <a:ext cx="2448272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720080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Quelle carte a été fournie par Est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2627784" y="5301208"/>
          <a:ext cx="2448272" cy="136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136815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Combien la défense réalise-t-elle de levées dans la couleur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5724128" y="3429000"/>
          <a:ext cx="216024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Le 4, la 4</a:t>
                      </a:r>
                      <a:r>
                        <a:rPr lang="fr-FR" sz="2400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 meilleure carte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5220072" y="4293096"/>
          <a:ext cx="3744416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Le Roi, puis il rejoue le 10 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5292080" y="5114880"/>
          <a:ext cx="36004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/>
              </a:tblGrid>
              <a:tr h="136588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Ouest prend de l’As ou du Valet suivant la carte jouée par Sud</a:t>
                      </a:r>
                      <a:r>
                        <a:rPr lang="fr-FR" sz="2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179512" y="1772816"/>
          <a:ext cx="2304256" cy="1224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</a:tblGrid>
              <a:tr h="1224136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Ouest entame et toutes les cartes sont visibles.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627784" y="1772816"/>
          <a:ext cx="5256585" cy="159036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  <a:gridCol w="1804500"/>
                <a:gridCol w="1647585"/>
              </a:tblGrid>
              <a:tr h="37553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Exercice 1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10 9 8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75962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R V 7 6 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A D</a:t>
                      </a:r>
                    </a:p>
                  </a:txBody>
                  <a:tcPr/>
                </a:tc>
              </a:tr>
              <a:tr h="388663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5 4 3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2276872"/>
            <a:ext cx="576064" cy="576064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4 – Leçon 13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467544" y="90872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ENTAMER DANS SA COULEUR LONGUE </a:t>
            </a:r>
            <a:endParaRPr lang="fr-FR" sz="3600" dirty="0"/>
          </a:p>
        </p:txBody>
      </p: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2627784" y="3429000"/>
          <a:ext cx="2448272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64807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Quelle est la carte d’entame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2627784" y="4365104"/>
          <a:ext cx="2448272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720080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Quelle carte a été fournie par Est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2627784" y="5301208"/>
          <a:ext cx="2448272" cy="136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136815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Combien la défense réalise-t-elle de levées dans la couleur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5724128" y="3429000"/>
          <a:ext cx="216024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Le 6, la 4</a:t>
                      </a:r>
                      <a:r>
                        <a:rPr lang="fr-FR" sz="2400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 meilleure carte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5220072" y="4293096"/>
          <a:ext cx="3744416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L’As, puis il rejoue la Dame pour éviter le blocage 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5292080" y="5114880"/>
          <a:ext cx="3600400" cy="136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/>
              </a:tblGrid>
              <a:tr h="136588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Ouest prend la Dame du Roi et réalise 5 levées.</a:t>
                      </a:r>
                      <a:r>
                        <a:rPr lang="fr-FR" sz="2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179512" y="1772816"/>
          <a:ext cx="2304256" cy="1224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</a:tblGrid>
              <a:tr h="1224136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Ouest entame et toutes les cartes sont visibles.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403648" y="1916832"/>
          <a:ext cx="2592287" cy="159036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04055"/>
                <a:gridCol w="1512168"/>
                <a:gridCol w="576064"/>
              </a:tblGrid>
              <a:tr h="375534">
                <a:tc>
                  <a:txBody>
                    <a:bodyPr/>
                    <a:lstStyle/>
                    <a:p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R 6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75962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 ? </a:t>
                      </a:r>
                    </a:p>
                  </a:txBody>
                  <a:tcPr/>
                </a:tc>
              </a:tr>
              <a:tr h="388663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D V 8 5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2420888"/>
            <a:ext cx="576064" cy="576064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1907704" y="77723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4 – Leçon 13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467544" y="764704"/>
            <a:ext cx="8424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AFFRANCHIR SA COULEUR LONGUE EN DEFENSE</a:t>
            </a:r>
            <a:endParaRPr lang="fr-FR" sz="3200" dirty="0"/>
          </a:p>
        </p:txBody>
      </p: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611560" y="3789040"/>
          <a:ext cx="4104456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</a:tblGrid>
              <a:tr h="432048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Il voit toutes les cartes de son camp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4932040" y="1916832"/>
          <a:ext cx="3960440" cy="159036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59554"/>
                <a:gridCol w="1056985"/>
                <a:gridCol w="1543901"/>
              </a:tblGrid>
              <a:tr h="375534">
                <a:tc>
                  <a:txBody>
                    <a:bodyPr/>
                    <a:lstStyle/>
                    <a:p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10 9 3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75962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D V 8 5 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?</a:t>
                      </a:r>
                    </a:p>
                  </a:txBody>
                  <a:tcPr/>
                </a:tc>
              </a:tr>
              <a:tr h="388663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6" name="Image 15" descr="Tab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16216" y="2420888"/>
            <a:ext cx="576064" cy="576064"/>
          </a:xfrm>
          <a:prstGeom prst="rect">
            <a:avLst/>
          </a:prstGeom>
        </p:spPr>
      </p:pic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4860032" y="3645024"/>
          <a:ext cx="4104456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</a:tblGrid>
              <a:tr h="432048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Il ne sait rien sur les 8 cartes quand il entame.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Tableau 24"/>
          <p:cNvGraphicFramePr>
            <a:graphicFrameLocks noGrp="1"/>
          </p:cNvGraphicFramePr>
          <p:nvPr/>
        </p:nvGraphicFramePr>
        <p:xfrm>
          <a:off x="611560" y="4600168"/>
          <a:ext cx="4104456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</a:tblGrid>
              <a:tr h="432048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Il en déduit que ses adversaires possèdent 6 cartes.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1DF36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" name="Tableau 25"/>
          <p:cNvGraphicFramePr>
            <a:graphicFrameLocks noGrp="1"/>
          </p:cNvGraphicFramePr>
          <p:nvPr/>
        </p:nvGraphicFramePr>
        <p:xfrm>
          <a:off x="4932040" y="4456152"/>
          <a:ext cx="4104456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</a:tblGrid>
              <a:tr h="432048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Quand le mort s’étale, il sait que 5 cartes sont détenues par son partenaire et le déclarant.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1DF36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" name="Tableau 26"/>
          <p:cNvGraphicFramePr>
            <a:graphicFrameLocks noGrp="1"/>
          </p:cNvGraphicFramePr>
          <p:nvPr/>
        </p:nvGraphicFramePr>
        <p:xfrm>
          <a:off x="611560" y="5663520"/>
          <a:ext cx="4104456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</a:tblGrid>
              <a:tr h="432048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A chaque tour de la couleur, il déduit de 6 le nombre de cartes fournies par ses adversaires.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B0DD7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" name="Tableau 27"/>
          <p:cNvGraphicFramePr>
            <a:graphicFrameLocks noGrp="1"/>
          </p:cNvGraphicFramePr>
          <p:nvPr/>
        </p:nvGraphicFramePr>
        <p:xfrm>
          <a:off x="4932040" y="5661248"/>
          <a:ext cx="4104456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</a:tblGrid>
              <a:tr h="432048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A chaque tour de la couleur, il déduit de 5 le nombre de cartes fournies par Est et Sud.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B0DD7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9" name="Tableau 28"/>
          <p:cNvGraphicFramePr>
            <a:graphicFrameLocks noGrp="1"/>
          </p:cNvGraphicFramePr>
          <p:nvPr/>
        </p:nvGraphicFramePr>
        <p:xfrm>
          <a:off x="1403648" y="1412776"/>
          <a:ext cx="252028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Le déclarant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Tableau 29"/>
          <p:cNvGraphicFramePr>
            <a:graphicFrameLocks noGrp="1"/>
          </p:cNvGraphicFramePr>
          <p:nvPr/>
        </p:nvGraphicFramePr>
        <p:xfrm>
          <a:off x="4932040" y="1412776"/>
          <a:ext cx="3888432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Le joueur qui entame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323528" y="1585312"/>
          <a:ext cx="4320480" cy="386288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440160"/>
                <a:gridCol w="1368152"/>
                <a:gridCol w="1512168"/>
              </a:tblGrid>
              <a:tr h="1224136"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</a:tr>
              <a:tr h="1209640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 D V 8 </a:t>
                      </a:r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r>
                        <a:rPr lang="fr-FR" sz="2000" b="1" dirty="0" smtClean="0"/>
                        <a:t> 4 </a:t>
                      </a:r>
                    </a:p>
                    <a:p>
                      <a:r>
                        <a:rPr lang="fr-FR" sz="2000" b="1" dirty="0" smtClean="0"/>
                        <a:t>     A 8 2</a:t>
                      </a:r>
                    </a:p>
                    <a:p>
                      <a:r>
                        <a:rPr lang="fr-FR" sz="2000" b="1" dirty="0" smtClean="0"/>
                        <a:t>     9</a:t>
                      </a:r>
                      <a:r>
                        <a:rPr lang="fr-FR" sz="2000" b="1" baseline="0" dirty="0" smtClean="0"/>
                        <a:t> 6 3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9</a:t>
                      </a:r>
                      <a:r>
                        <a:rPr lang="fr-FR" sz="2000" b="1" baseline="0" dirty="0" smtClean="0"/>
                        <a:t> 7</a:t>
                      </a:r>
                      <a:endParaRPr lang="fr-FR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b="1" dirty="0" smtClean="0"/>
                    </a:p>
                  </a:txBody>
                  <a:tcPr/>
                </a:tc>
              </a:tr>
              <a:tr h="1267152"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</a:t>
                      </a:r>
                      <a:endParaRPr lang="fr-FR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3573016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284984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2996952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3528" y="3933056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763688" y="3109989"/>
            <a:ext cx="1039091" cy="1039091"/>
          </a:xfrm>
          <a:prstGeom prst="rect">
            <a:avLst/>
          </a:prstGeom>
        </p:spPr>
      </p:pic>
      <p:sp>
        <p:nvSpPr>
          <p:cNvPr id="40" name="ZoneTexte 39"/>
          <p:cNvSpPr txBox="1"/>
          <p:nvPr/>
        </p:nvSpPr>
        <p:spPr>
          <a:xfrm>
            <a:off x="1907704" y="77723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4 – Leçon 13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24" name="ZoneTexte 23"/>
          <p:cNvSpPr txBox="1"/>
          <p:nvPr/>
        </p:nvSpPr>
        <p:spPr>
          <a:xfrm>
            <a:off x="467544" y="764704"/>
            <a:ext cx="8424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AFFRANCHIR SA COULEUR LONGUE EN DEFENSE</a:t>
            </a:r>
            <a:endParaRPr lang="fr-FR" sz="3200" dirty="0"/>
          </a:p>
        </p:txBody>
      </p:sp>
      <p:sp>
        <p:nvSpPr>
          <p:cNvPr id="25" name="ZoneTexte 24"/>
          <p:cNvSpPr txBox="1"/>
          <p:nvPr/>
        </p:nvSpPr>
        <p:spPr>
          <a:xfrm>
            <a:off x="539552" y="1196752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Exemple  réel :  </a:t>
            </a:r>
            <a:r>
              <a:rPr lang="fr-FR" b="1" dirty="0" smtClean="0">
                <a:solidFill>
                  <a:srgbClr val="FF0000"/>
                </a:solidFill>
              </a:rPr>
              <a:t>Contrat 3SA</a:t>
            </a:r>
            <a:endParaRPr lang="fr-FR" dirty="0">
              <a:solidFill>
                <a:srgbClr val="FF0000"/>
              </a:solidFill>
            </a:endParaRPr>
          </a:p>
        </p:txBody>
      </p:sp>
      <p:graphicFrame>
        <p:nvGraphicFramePr>
          <p:cNvPr id="26" name="Tableau 25"/>
          <p:cNvGraphicFramePr>
            <a:graphicFrameLocks noGrp="1"/>
          </p:cNvGraphicFramePr>
          <p:nvPr/>
        </p:nvGraphicFramePr>
        <p:xfrm>
          <a:off x="4716016" y="1484784"/>
          <a:ext cx="4248472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</a:tblGrid>
              <a:tr h="72008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Ouest entame du 5 de         en espérant réaliser des levées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d’honneur et de longueur. Il ne sait rien des 8 autres cartes.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76F2AE"/>
                    </a:solidFill>
                  </a:tcPr>
                </a:tc>
              </a:tr>
            </a:tbl>
          </a:graphicData>
        </a:graphic>
      </p:graphicFrame>
      <p:pic>
        <p:nvPicPr>
          <p:cNvPr id="27" name="Image 2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20272" y="1484784"/>
            <a:ext cx="288032" cy="288032"/>
          </a:xfrm>
          <a:prstGeom prst="rect">
            <a:avLst/>
          </a:prstGeom>
        </p:spPr>
      </p:pic>
      <p:graphicFrame>
        <p:nvGraphicFramePr>
          <p:cNvPr id="29" name="Tableau 28"/>
          <p:cNvGraphicFramePr>
            <a:graphicFrameLocks noGrp="1"/>
          </p:cNvGraphicFramePr>
          <p:nvPr/>
        </p:nvGraphicFramePr>
        <p:xfrm>
          <a:off x="4716016" y="2586608"/>
          <a:ext cx="4248472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</a:tblGrid>
              <a:tr h="72008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Le mort s’étale : il voit 3 cartes à         , il en déduit  que 5 sont en Est et Sud.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76F2AE"/>
                    </a:solidFill>
                  </a:tcPr>
                </a:tc>
              </a:tr>
            </a:tbl>
          </a:graphicData>
        </a:graphic>
      </p:graphicFrame>
      <p:pic>
        <p:nvPicPr>
          <p:cNvPr id="30" name="Image 2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956376" y="2636912"/>
            <a:ext cx="288032" cy="288032"/>
          </a:xfrm>
          <a:prstGeom prst="rect">
            <a:avLst/>
          </a:prstGeom>
        </p:spPr>
      </p:pic>
      <p:graphicFrame>
        <p:nvGraphicFramePr>
          <p:cNvPr id="31" name="Tableau 30"/>
          <p:cNvGraphicFramePr>
            <a:graphicFrameLocks noGrp="1"/>
          </p:cNvGraphicFramePr>
          <p:nvPr/>
        </p:nvGraphicFramePr>
        <p:xfrm>
          <a:off x="4716016" y="3573016"/>
          <a:ext cx="4248472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</a:tblGrid>
              <a:tr h="72008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Est fournit le </a:t>
                      </a: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Roi 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 et Sud l’As. La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Dame et le Valet sont devenues des cartes maîtresses.</a:t>
                      </a:r>
                    </a:p>
                    <a:p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Il reste 3 cartes réparties entre Est et Sud.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76F2A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3" name="Tableau 32"/>
          <p:cNvGraphicFramePr>
            <a:graphicFrameLocks noGrp="1"/>
          </p:cNvGraphicFramePr>
          <p:nvPr/>
        </p:nvGraphicFramePr>
        <p:xfrm>
          <a:off x="4788024" y="4581128"/>
          <a:ext cx="4248472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</a:tblGrid>
              <a:tr h="72008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Quand Ouest prend la main avec l’As de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Il joue la Dame de        . Est et Sud ont du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Il en reste donc encore 1, en Est ou Sud. 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76F2AE"/>
                    </a:solidFill>
                  </a:tcPr>
                </a:tc>
              </a:tr>
            </a:tbl>
          </a:graphicData>
        </a:graphic>
      </p:graphicFrame>
      <p:pic>
        <p:nvPicPr>
          <p:cNvPr id="34" name="Image 33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76456" y="4653136"/>
            <a:ext cx="288032" cy="288032"/>
          </a:xfrm>
          <a:prstGeom prst="rect">
            <a:avLst/>
          </a:prstGeom>
        </p:spPr>
      </p:pic>
      <p:pic>
        <p:nvPicPr>
          <p:cNvPr id="35" name="Image 3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60232" y="4869160"/>
            <a:ext cx="288032" cy="288032"/>
          </a:xfrm>
          <a:prstGeom prst="rect">
            <a:avLst/>
          </a:prstGeom>
        </p:spPr>
      </p:pic>
      <p:pic>
        <p:nvPicPr>
          <p:cNvPr id="36" name="Image 35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748464" y="4941168"/>
            <a:ext cx="288032" cy="288032"/>
          </a:xfrm>
          <a:prstGeom prst="rect">
            <a:avLst/>
          </a:prstGeom>
        </p:spPr>
      </p:pic>
      <p:graphicFrame>
        <p:nvGraphicFramePr>
          <p:cNvPr id="37" name="Tableau 36"/>
          <p:cNvGraphicFramePr>
            <a:graphicFrameLocks noGrp="1"/>
          </p:cNvGraphicFramePr>
          <p:nvPr/>
        </p:nvGraphicFramePr>
        <p:xfrm>
          <a:off x="395536" y="5661248"/>
          <a:ext cx="8568952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8952"/>
              </a:tblGrid>
              <a:tr h="72008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Il tire le Valet de         pour le 10 du mort et le 7 du déclarant. Aucun joueur ne possède de carte à          , Ouest peut donc jouer le 8 puis le 4 pour assurer la chute.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76F2AE"/>
                    </a:solidFill>
                  </a:tcPr>
                </a:tc>
              </a:tr>
            </a:tbl>
          </a:graphicData>
        </a:graphic>
      </p:graphicFrame>
      <p:pic>
        <p:nvPicPr>
          <p:cNvPr id="38" name="Image 3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23728" y="5733256"/>
            <a:ext cx="288032" cy="288032"/>
          </a:xfrm>
          <a:prstGeom prst="rect">
            <a:avLst/>
          </a:prstGeom>
        </p:spPr>
      </p:pic>
      <p:pic>
        <p:nvPicPr>
          <p:cNvPr id="39" name="Image 38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47664" y="5949280"/>
            <a:ext cx="288032" cy="288032"/>
          </a:xfrm>
          <a:prstGeom prst="rect">
            <a:avLst/>
          </a:prstGeom>
        </p:spPr>
      </p:pic>
      <p:graphicFrame>
        <p:nvGraphicFramePr>
          <p:cNvPr id="41" name="Tableau 40"/>
          <p:cNvGraphicFramePr>
            <a:graphicFrameLocks noGrp="1"/>
          </p:cNvGraphicFramePr>
          <p:nvPr/>
        </p:nvGraphicFramePr>
        <p:xfrm>
          <a:off x="1763688" y="1628800"/>
          <a:ext cx="1296144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1152128">
                <a:tc>
                  <a:txBody>
                    <a:bodyPr/>
                    <a:lstStyle/>
                    <a:p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     10 9 3 </a:t>
                      </a:r>
                    </a:p>
                    <a:p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     R D 7</a:t>
                      </a:r>
                    </a:p>
                    <a:p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     A</a:t>
                      </a:r>
                      <a:r>
                        <a:rPr lang="fr-FR" sz="1800" b="1" baseline="0" dirty="0" smtClean="0">
                          <a:solidFill>
                            <a:schemeClr val="tx1"/>
                          </a:solidFill>
                        </a:rPr>
                        <a:t> 5 4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     8</a:t>
                      </a:r>
                      <a:r>
                        <a:rPr lang="fr-FR" sz="1800" b="1" baseline="0" dirty="0" smtClean="0">
                          <a:solidFill>
                            <a:schemeClr val="tx1"/>
                          </a:solidFill>
                        </a:rPr>
                        <a:t> 6 3 2</a:t>
                      </a:r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42" name="Image 4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63688" y="2204864"/>
            <a:ext cx="288032" cy="288032"/>
          </a:xfrm>
          <a:prstGeom prst="rect">
            <a:avLst/>
          </a:prstGeom>
        </p:spPr>
      </p:pic>
      <p:pic>
        <p:nvPicPr>
          <p:cNvPr id="43" name="Image 4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1916832"/>
            <a:ext cx="288032" cy="288032"/>
          </a:xfrm>
          <a:prstGeom prst="rect">
            <a:avLst/>
          </a:prstGeom>
        </p:spPr>
      </p:pic>
      <p:pic>
        <p:nvPicPr>
          <p:cNvPr id="44" name="Image 4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63688" y="1628800"/>
            <a:ext cx="288032" cy="288032"/>
          </a:xfrm>
          <a:prstGeom prst="rect">
            <a:avLst/>
          </a:prstGeom>
        </p:spPr>
      </p:pic>
      <p:pic>
        <p:nvPicPr>
          <p:cNvPr id="45" name="Image 4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763688" y="2492896"/>
            <a:ext cx="288032" cy="288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323528" y="1585312"/>
          <a:ext cx="4320480" cy="39928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440160"/>
                <a:gridCol w="1368152"/>
                <a:gridCol w="1512168"/>
              </a:tblGrid>
              <a:tr h="1224136"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    </a:t>
                      </a:r>
                      <a:r>
                        <a:rPr lang="fr-FR" sz="2000" b="1" dirty="0" smtClean="0"/>
                        <a:t>10 9 3 </a:t>
                      </a:r>
                    </a:p>
                    <a:p>
                      <a:r>
                        <a:rPr lang="fr-FR" sz="2000" b="1" dirty="0" smtClean="0"/>
                        <a:t>    R D 7</a:t>
                      </a:r>
                    </a:p>
                    <a:p>
                      <a:r>
                        <a:rPr lang="fr-FR" sz="2000" b="1" dirty="0" smtClean="0"/>
                        <a:t>    A</a:t>
                      </a:r>
                      <a:r>
                        <a:rPr lang="fr-FR" sz="2000" b="1" baseline="0" dirty="0" smtClean="0"/>
                        <a:t> 5 4</a:t>
                      </a:r>
                      <a:r>
                        <a:rPr lang="fr-FR" sz="2000" b="1" dirty="0" smtClean="0"/>
                        <a:t> </a:t>
                      </a:r>
                    </a:p>
                    <a:p>
                      <a:r>
                        <a:rPr lang="fr-FR" sz="2000" b="1" dirty="0" smtClean="0"/>
                        <a:t>    8</a:t>
                      </a:r>
                      <a:r>
                        <a:rPr lang="fr-FR" sz="2000" b="1" baseline="0" dirty="0" smtClean="0"/>
                        <a:t> 6 3 2</a:t>
                      </a:r>
                      <a:endParaRPr lang="fr-FR" sz="2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</a:tr>
              <a:tr h="1209640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 D V 8 </a:t>
                      </a:r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r>
                        <a:rPr lang="fr-FR" sz="2000" b="1" dirty="0" smtClean="0"/>
                        <a:t> 4 </a:t>
                      </a:r>
                    </a:p>
                    <a:p>
                      <a:r>
                        <a:rPr lang="fr-FR" sz="2000" b="1" dirty="0" smtClean="0"/>
                        <a:t>     A 8 2</a:t>
                      </a:r>
                    </a:p>
                    <a:p>
                      <a:r>
                        <a:rPr lang="fr-FR" sz="2000" b="1" dirty="0" smtClean="0"/>
                        <a:t>     9</a:t>
                      </a:r>
                      <a:r>
                        <a:rPr lang="fr-FR" sz="2000" b="1" baseline="0" dirty="0" smtClean="0"/>
                        <a:t> 6 3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9</a:t>
                      </a:r>
                      <a:r>
                        <a:rPr lang="fr-FR" sz="2000" b="1" baseline="0" dirty="0" smtClean="0"/>
                        <a:t> 7</a:t>
                      </a:r>
                      <a:endParaRPr lang="fr-FR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R 6</a:t>
                      </a:r>
                    </a:p>
                    <a:p>
                      <a:r>
                        <a:rPr lang="fr-FR" sz="2000" b="1" dirty="0" smtClean="0"/>
                        <a:t>    9 6 4</a:t>
                      </a:r>
                      <a:r>
                        <a:rPr lang="fr-FR" sz="2000" b="1" baseline="0" dirty="0" smtClean="0"/>
                        <a:t> 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10 7 2</a:t>
                      </a:r>
                    </a:p>
                    <a:p>
                      <a:r>
                        <a:rPr lang="fr-FR" sz="2000" b="1" dirty="0" smtClean="0"/>
                        <a:t>    R D 10 5 4</a:t>
                      </a:r>
                    </a:p>
                  </a:txBody>
                  <a:tcPr/>
                </a:tc>
              </a:tr>
              <a:tr h="1267152"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A 7 2</a:t>
                      </a:r>
                    </a:p>
                    <a:p>
                      <a:r>
                        <a:rPr lang="fr-FR" sz="2000" b="1" dirty="0" smtClean="0"/>
                        <a:t>   V 10 5 3</a:t>
                      </a:r>
                    </a:p>
                    <a:p>
                      <a:r>
                        <a:rPr lang="fr-FR" sz="2000" b="1" dirty="0" smtClean="0"/>
                        <a:t>   R D V 8</a:t>
                      </a:r>
                    </a:p>
                    <a:p>
                      <a:r>
                        <a:rPr lang="fr-FR" sz="2000" b="1" dirty="0" smtClean="0"/>
                        <a:t>   A</a:t>
                      </a:r>
                      <a:r>
                        <a:rPr lang="fr-FR" sz="2000" b="1" baseline="0" dirty="0" smtClean="0"/>
                        <a:t> V</a:t>
                      </a:r>
                      <a:endParaRPr lang="fr-FR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91680" y="2276872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1988840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91680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691680" y="2564904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4869160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19672" y="4581128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19672" y="4293096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619672" y="5157192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3573016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284984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2996952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3528" y="3933056"/>
            <a:ext cx="288032" cy="288032"/>
          </a:xfrm>
          <a:prstGeom prst="rect">
            <a:avLst/>
          </a:prstGeom>
        </p:spPr>
      </p:pic>
      <p:pic>
        <p:nvPicPr>
          <p:cNvPr id="20" name="Image 1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832" y="3573016"/>
            <a:ext cx="288032" cy="288032"/>
          </a:xfrm>
          <a:prstGeom prst="rect">
            <a:avLst/>
          </a:prstGeom>
        </p:spPr>
      </p:pic>
      <p:pic>
        <p:nvPicPr>
          <p:cNvPr id="21" name="Image 2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59832" y="3284984"/>
            <a:ext cx="288032" cy="288032"/>
          </a:xfrm>
          <a:prstGeom prst="rect">
            <a:avLst/>
          </a:prstGeom>
        </p:spPr>
      </p:pic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59832" y="2996952"/>
            <a:ext cx="288032" cy="288032"/>
          </a:xfrm>
          <a:prstGeom prst="rect">
            <a:avLst/>
          </a:prstGeom>
        </p:spPr>
      </p:pic>
      <p:pic>
        <p:nvPicPr>
          <p:cNvPr id="23" name="Image 2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59832" y="3861048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763688" y="3109989"/>
            <a:ext cx="1039091" cy="1039091"/>
          </a:xfrm>
          <a:prstGeom prst="rect">
            <a:avLst/>
          </a:prstGeom>
        </p:spPr>
      </p:pic>
      <p:sp>
        <p:nvSpPr>
          <p:cNvPr id="40" name="ZoneTexte 39"/>
          <p:cNvSpPr txBox="1"/>
          <p:nvPr/>
        </p:nvSpPr>
        <p:spPr>
          <a:xfrm>
            <a:off x="1907704" y="77723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4 – Leçon 13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24" name="ZoneTexte 23"/>
          <p:cNvSpPr txBox="1"/>
          <p:nvPr/>
        </p:nvSpPr>
        <p:spPr>
          <a:xfrm>
            <a:off x="467544" y="764704"/>
            <a:ext cx="8424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AFFRANCHIR SA COULEUR LONGUE EN DEFENSE</a:t>
            </a:r>
            <a:endParaRPr lang="fr-FR" sz="3200" dirty="0"/>
          </a:p>
        </p:txBody>
      </p:sp>
      <p:sp>
        <p:nvSpPr>
          <p:cNvPr id="25" name="ZoneTexte 24"/>
          <p:cNvSpPr txBox="1"/>
          <p:nvPr/>
        </p:nvSpPr>
        <p:spPr>
          <a:xfrm>
            <a:off x="539552" y="1196752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Exemple cartes sur table : </a:t>
            </a:r>
            <a:r>
              <a:rPr lang="fr-FR" b="1" dirty="0" smtClean="0">
                <a:solidFill>
                  <a:srgbClr val="FF0000"/>
                </a:solidFill>
              </a:rPr>
              <a:t>contrat 3SA</a:t>
            </a:r>
            <a:endParaRPr lang="fr-FR" dirty="0">
              <a:solidFill>
                <a:srgbClr val="FF0000"/>
              </a:solidFill>
            </a:endParaRPr>
          </a:p>
        </p:txBody>
      </p:sp>
      <p:graphicFrame>
        <p:nvGraphicFramePr>
          <p:cNvPr id="26" name="Tableau 25"/>
          <p:cNvGraphicFramePr>
            <a:graphicFrameLocks noGrp="1"/>
          </p:cNvGraphicFramePr>
          <p:nvPr/>
        </p:nvGraphicFramePr>
        <p:xfrm>
          <a:off x="4716016" y="1484784"/>
          <a:ext cx="4248472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</a:tblGrid>
              <a:tr h="72008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Ouest entame du 5 de         en espérant réaliser des levées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d’honneur et de longueur. Il ne sait rien des 8 autres cartes.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76F2AE"/>
                    </a:solidFill>
                  </a:tcPr>
                </a:tc>
              </a:tr>
            </a:tbl>
          </a:graphicData>
        </a:graphic>
      </p:graphicFrame>
      <p:pic>
        <p:nvPicPr>
          <p:cNvPr id="27" name="Image 2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20272" y="1484784"/>
            <a:ext cx="288032" cy="288032"/>
          </a:xfrm>
          <a:prstGeom prst="rect">
            <a:avLst/>
          </a:prstGeom>
        </p:spPr>
      </p:pic>
      <p:graphicFrame>
        <p:nvGraphicFramePr>
          <p:cNvPr id="29" name="Tableau 28"/>
          <p:cNvGraphicFramePr>
            <a:graphicFrameLocks noGrp="1"/>
          </p:cNvGraphicFramePr>
          <p:nvPr/>
        </p:nvGraphicFramePr>
        <p:xfrm>
          <a:off x="4716016" y="2586608"/>
          <a:ext cx="4248472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</a:tblGrid>
              <a:tr h="72008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Le mort s’étale : il voit 3 cartes à         , il en déduit  que 5 sont en Est et Sud.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76F2AE"/>
                    </a:solidFill>
                  </a:tcPr>
                </a:tc>
              </a:tr>
            </a:tbl>
          </a:graphicData>
        </a:graphic>
      </p:graphicFrame>
      <p:pic>
        <p:nvPicPr>
          <p:cNvPr id="30" name="Image 2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956376" y="2636912"/>
            <a:ext cx="288032" cy="288032"/>
          </a:xfrm>
          <a:prstGeom prst="rect">
            <a:avLst/>
          </a:prstGeom>
        </p:spPr>
      </p:pic>
      <p:graphicFrame>
        <p:nvGraphicFramePr>
          <p:cNvPr id="31" name="Tableau 30"/>
          <p:cNvGraphicFramePr>
            <a:graphicFrameLocks noGrp="1"/>
          </p:cNvGraphicFramePr>
          <p:nvPr/>
        </p:nvGraphicFramePr>
        <p:xfrm>
          <a:off x="4716016" y="3573016"/>
          <a:ext cx="4248472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</a:tblGrid>
              <a:tr h="72008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Est fournit le </a:t>
                      </a: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Roi 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 et Sud l’As. La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Dame et le Valet sont devenues des cartes maîtresses.</a:t>
                      </a:r>
                    </a:p>
                    <a:p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Il reste 3 cartes réparties entre Est et Sud.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76F2A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3" name="Tableau 32"/>
          <p:cNvGraphicFramePr>
            <a:graphicFrameLocks noGrp="1"/>
          </p:cNvGraphicFramePr>
          <p:nvPr/>
        </p:nvGraphicFramePr>
        <p:xfrm>
          <a:off x="4788024" y="4581128"/>
          <a:ext cx="4248472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</a:tblGrid>
              <a:tr h="72008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Quand Ouest prend la main avec l’As de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Il joue la Dame de        . Est et Sud ont du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Il en reste donc encore 1, en Est ou Sud. 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76F2AE"/>
                    </a:solidFill>
                  </a:tcPr>
                </a:tc>
              </a:tr>
            </a:tbl>
          </a:graphicData>
        </a:graphic>
      </p:graphicFrame>
      <p:pic>
        <p:nvPicPr>
          <p:cNvPr id="34" name="Image 33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76456" y="4653136"/>
            <a:ext cx="288032" cy="288032"/>
          </a:xfrm>
          <a:prstGeom prst="rect">
            <a:avLst/>
          </a:prstGeom>
        </p:spPr>
      </p:pic>
      <p:pic>
        <p:nvPicPr>
          <p:cNvPr id="35" name="Image 3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60232" y="4869160"/>
            <a:ext cx="288032" cy="288032"/>
          </a:xfrm>
          <a:prstGeom prst="rect">
            <a:avLst/>
          </a:prstGeom>
        </p:spPr>
      </p:pic>
      <p:pic>
        <p:nvPicPr>
          <p:cNvPr id="36" name="Image 35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748464" y="4941168"/>
            <a:ext cx="288032" cy="288032"/>
          </a:xfrm>
          <a:prstGeom prst="rect">
            <a:avLst/>
          </a:prstGeom>
        </p:spPr>
      </p:pic>
      <p:graphicFrame>
        <p:nvGraphicFramePr>
          <p:cNvPr id="37" name="Tableau 36"/>
          <p:cNvGraphicFramePr>
            <a:graphicFrameLocks noGrp="1"/>
          </p:cNvGraphicFramePr>
          <p:nvPr/>
        </p:nvGraphicFramePr>
        <p:xfrm>
          <a:off x="395536" y="5661248"/>
          <a:ext cx="8568952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8952"/>
              </a:tblGrid>
              <a:tr h="72008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Il tire le Valet de         pour le 10 du mort et le 7 du déclarant. Aucun joueur ne possède de carte à          , Ouest peut donc jouer le 8 puis le 4 pour assurer la chute.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76F2AE"/>
                    </a:solidFill>
                  </a:tcPr>
                </a:tc>
              </a:tr>
            </a:tbl>
          </a:graphicData>
        </a:graphic>
      </p:graphicFrame>
      <p:pic>
        <p:nvPicPr>
          <p:cNvPr id="38" name="Image 3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23728" y="5733256"/>
            <a:ext cx="288032" cy="288032"/>
          </a:xfrm>
          <a:prstGeom prst="rect">
            <a:avLst/>
          </a:prstGeom>
        </p:spPr>
      </p:pic>
      <p:pic>
        <p:nvPicPr>
          <p:cNvPr id="39" name="Image 38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47664" y="5949280"/>
            <a:ext cx="288032" cy="288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323528" y="1585312"/>
          <a:ext cx="4320480" cy="39928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440160"/>
                <a:gridCol w="1368152"/>
                <a:gridCol w="1512168"/>
              </a:tblGrid>
              <a:tr h="1224136"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    </a:t>
                      </a:r>
                      <a:r>
                        <a:rPr lang="fr-FR" sz="2000" b="1" dirty="0" smtClean="0"/>
                        <a:t>10 9 3 </a:t>
                      </a:r>
                    </a:p>
                    <a:p>
                      <a:r>
                        <a:rPr lang="fr-FR" sz="2000" b="1" dirty="0" smtClean="0"/>
                        <a:t>    R D 7</a:t>
                      </a:r>
                    </a:p>
                    <a:p>
                      <a:r>
                        <a:rPr lang="fr-FR" sz="2000" b="1" dirty="0" smtClean="0"/>
                        <a:t>    A</a:t>
                      </a:r>
                      <a:r>
                        <a:rPr lang="fr-FR" sz="2000" b="1" baseline="0" dirty="0" smtClean="0"/>
                        <a:t> 5 4</a:t>
                      </a:r>
                      <a:r>
                        <a:rPr lang="fr-FR" sz="2000" b="1" dirty="0" smtClean="0"/>
                        <a:t> </a:t>
                      </a:r>
                    </a:p>
                    <a:p>
                      <a:r>
                        <a:rPr lang="fr-FR" sz="2000" b="1" dirty="0" smtClean="0"/>
                        <a:t>    8</a:t>
                      </a:r>
                      <a:r>
                        <a:rPr lang="fr-FR" sz="2000" b="1" baseline="0" dirty="0" smtClean="0"/>
                        <a:t> 6 3 2</a:t>
                      </a:r>
                      <a:endParaRPr lang="fr-FR" sz="2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</a:tr>
              <a:tr h="1209640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 D V 8 </a:t>
                      </a:r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r>
                        <a:rPr lang="fr-FR" sz="2000" b="1" dirty="0" smtClean="0"/>
                        <a:t> 4 </a:t>
                      </a:r>
                    </a:p>
                    <a:p>
                      <a:r>
                        <a:rPr lang="fr-FR" sz="2000" b="1" dirty="0" smtClean="0"/>
                        <a:t>     A 8 2</a:t>
                      </a:r>
                    </a:p>
                    <a:p>
                      <a:r>
                        <a:rPr lang="fr-FR" sz="2000" b="1" dirty="0" smtClean="0"/>
                        <a:t>     9</a:t>
                      </a:r>
                      <a:r>
                        <a:rPr lang="fr-FR" sz="2000" b="1" baseline="0" dirty="0" smtClean="0"/>
                        <a:t> 6 3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9</a:t>
                      </a:r>
                      <a:r>
                        <a:rPr lang="fr-FR" sz="2000" b="1" baseline="0" dirty="0" smtClean="0"/>
                        <a:t> 7</a:t>
                      </a:r>
                      <a:endParaRPr lang="fr-FR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R 6</a:t>
                      </a:r>
                    </a:p>
                    <a:p>
                      <a:r>
                        <a:rPr lang="fr-FR" sz="2000" b="1" dirty="0" smtClean="0"/>
                        <a:t>    9 6 4</a:t>
                      </a:r>
                      <a:r>
                        <a:rPr lang="fr-FR" sz="2000" b="1" baseline="0" dirty="0" smtClean="0"/>
                        <a:t> 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10 7 2</a:t>
                      </a:r>
                    </a:p>
                    <a:p>
                      <a:r>
                        <a:rPr lang="fr-FR" sz="2000" b="1" dirty="0" smtClean="0"/>
                        <a:t>    R D 10 5 4</a:t>
                      </a:r>
                    </a:p>
                  </a:txBody>
                  <a:tcPr/>
                </a:tc>
              </a:tr>
              <a:tr h="1267152"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A 7 2</a:t>
                      </a:r>
                    </a:p>
                    <a:p>
                      <a:r>
                        <a:rPr lang="fr-FR" sz="2000" b="1" dirty="0" smtClean="0"/>
                        <a:t>   V 10 5 3</a:t>
                      </a:r>
                    </a:p>
                    <a:p>
                      <a:r>
                        <a:rPr lang="fr-FR" sz="2000" b="1" dirty="0" smtClean="0"/>
                        <a:t>   R D V 8</a:t>
                      </a:r>
                    </a:p>
                    <a:p>
                      <a:r>
                        <a:rPr lang="fr-FR" sz="2000" b="1" dirty="0" smtClean="0"/>
                        <a:t>   A</a:t>
                      </a:r>
                      <a:r>
                        <a:rPr lang="fr-FR" sz="2000" b="1" baseline="0" dirty="0" smtClean="0"/>
                        <a:t> V</a:t>
                      </a:r>
                      <a:endParaRPr lang="fr-FR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91680" y="2276872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1988840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91680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691680" y="2564904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4869160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19672" y="4581128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19672" y="4293096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619672" y="5157192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3573016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284984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2996952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3528" y="3933056"/>
            <a:ext cx="288032" cy="288032"/>
          </a:xfrm>
          <a:prstGeom prst="rect">
            <a:avLst/>
          </a:prstGeom>
        </p:spPr>
      </p:pic>
      <p:pic>
        <p:nvPicPr>
          <p:cNvPr id="20" name="Image 1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832" y="3573016"/>
            <a:ext cx="288032" cy="288032"/>
          </a:xfrm>
          <a:prstGeom prst="rect">
            <a:avLst/>
          </a:prstGeom>
        </p:spPr>
      </p:pic>
      <p:pic>
        <p:nvPicPr>
          <p:cNvPr id="21" name="Image 2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59832" y="3284984"/>
            <a:ext cx="288032" cy="288032"/>
          </a:xfrm>
          <a:prstGeom prst="rect">
            <a:avLst/>
          </a:prstGeom>
        </p:spPr>
      </p:pic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59832" y="2996952"/>
            <a:ext cx="288032" cy="288032"/>
          </a:xfrm>
          <a:prstGeom prst="rect">
            <a:avLst/>
          </a:prstGeom>
        </p:spPr>
      </p:pic>
      <p:pic>
        <p:nvPicPr>
          <p:cNvPr id="23" name="Image 2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59832" y="3861048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763688" y="3109989"/>
            <a:ext cx="1039091" cy="1039091"/>
          </a:xfrm>
          <a:prstGeom prst="rect">
            <a:avLst/>
          </a:prstGeom>
        </p:spPr>
      </p:pic>
      <p:sp>
        <p:nvSpPr>
          <p:cNvPr id="40" name="ZoneTexte 39"/>
          <p:cNvSpPr txBox="1"/>
          <p:nvPr/>
        </p:nvSpPr>
        <p:spPr>
          <a:xfrm>
            <a:off x="1907704" y="77723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4 – Leçon 13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24" name="ZoneTexte 23"/>
          <p:cNvSpPr txBox="1"/>
          <p:nvPr/>
        </p:nvSpPr>
        <p:spPr>
          <a:xfrm>
            <a:off x="467544" y="764704"/>
            <a:ext cx="8424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AFFRANCHIR SA COULEUR LONGUE EN DEFENSE</a:t>
            </a:r>
            <a:endParaRPr lang="fr-FR" sz="3200" dirty="0"/>
          </a:p>
        </p:txBody>
      </p:sp>
      <p:sp>
        <p:nvSpPr>
          <p:cNvPr id="25" name="ZoneTexte 24"/>
          <p:cNvSpPr txBox="1"/>
          <p:nvPr/>
        </p:nvSpPr>
        <p:spPr>
          <a:xfrm>
            <a:off x="5004048" y="1268760"/>
            <a:ext cx="3888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Le potentiel des 2 jeux</a:t>
            </a:r>
            <a:endParaRPr lang="fr-FR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41" name="Tableau 40"/>
          <p:cNvGraphicFramePr>
            <a:graphicFrameLocks noGrp="1"/>
          </p:cNvGraphicFramePr>
          <p:nvPr/>
        </p:nvGraphicFramePr>
        <p:xfrm>
          <a:off x="4860032" y="1772816"/>
          <a:ext cx="4104456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04456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3200" b="1" dirty="0" smtClean="0"/>
                        <a:t>Le déclarant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6 cartes maîtresses</a:t>
                      </a:r>
                    </a:p>
                    <a:p>
                      <a:r>
                        <a:rPr lang="fr-FR" sz="2000" b="1" dirty="0" smtClean="0"/>
                        <a:t>4 à       , 1 à        , 1 à         </a:t>
                      </a:r>
                    </a:p>
                    <a:p>
                      <a:r>
                        <a:rPr lang="fr-FR" sz="2000" b="1" dirty="0" smtClean="0"/>
                        <a:t>3</a:t>
                      </a:r>
                      <a:r>
                        <a:rPr lang="fr-FR" sz="2000" b="1" baseline="0" dirty="0" smtClean="0"/>
                        <a:t> levées d’affranchissement à</a:t>
                      </a:r>
                    </a:p>
                    <a:p>
                      <a:r>
                        <a:rPr lang="fr-FR" sz="2000" b="1" baseline="0" dirty="0" smtClean="0">
                          <a:solidFill>
                            <a:srgbClr val="FF0000"/>
                          </a:solidFill>
                        </a:rPr>
                        <a:t>Total = 9 levées</a:t>
                      </a:r>
                      <a:endParaRPr lang="fr-FR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3600" b="1" dirty="0" smtClean="0"/>
                        <a:t>La défense</a:t>
                      </a:r>
                      <a:endParaRPr lang="fr-FR" sz="3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1 carte maîtresse à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2 levées d’affranchissement à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2 levées de longueur à       car le résidu est 3-3       </a:t>
                      </a:r>
                      <a:r>
                        <a:rPr lang="fr-FR" sz="2000" b="1" dirty="0" smtClean="0">
                          <a:solidFill>
                            <a:srgbClr val="FF0000"/>
                          </a:solidFill>
                        </a:rPr>
                        <a:t>Total = 5 levées</a:t>
                      </a:r>
                      <a:endParaRPr lang="fr-FR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2" name="Image 4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2708920"/>
            <a:ext cx="288032" cy="288032"/>
          </a:xfrm>
          <a:prstGeom prst="rect">
            <a:avLst/>
          </a:prstGeom>
        </p:spPr>
      </p:pic>
      <p:pic>
        <p:nvPicPr>
          <p:cNvPr id="43" name="Image 4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56176" y="2708920"/>
            <a:ext cx="288032" cy="288032"/>
          </a:xfrm>
          <a:prstGeom prst="rect">
            <a:avLst/>
          </a:prstGeom>
        </p:spPr>
      </p:pic>
      <p:pic>
        <p:nvPicPr>
          <p:cNvPr id="44" name="Image 4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20272" y="2708920"/>
            <a:ext cx="288032" cy="288032"/>
          </a:xfrm>
          <a:prstGeom prst="rect">
            <a:avLst/>
          </a:prstGeom>
        </p:spPr>
      </p:pic>
      <p:pic>
        <p:nvPicPr>
          <p:cNvPr id="45" name="Image 44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00392" y="2996952"/>
            <a:ext cx="288032" cy="288032"/>
          </a:xfrm>
          <a:prstGeom prst="rect">
            <a:avLst/>
          </a:prstGeom>
        </p:spPr>
      </p:pic>
      <p:pic>
        <p:nvPicPr>
          <p:cNvPr id="46" name="Image 4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20272" y="4365104"/>
            <a:ext cx="288032" cy="288032"/>
          </a:xfrm>
          <a:prstGeom prst="rect">
            <a:avLst/>
          </a:prstGeom>
        </p:spPr>
      </p:pic>
      <p:pic>
        <p:nvPicPr>
          <p:cNvPr id="47" name="Image 4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72400" y="4653136"/>
            <a:ext cx="288032" cy="288032"/>
          </a:xfrm>
          <a:prstGeom prst="rect">
            <a:avLst/>
          </a:prstGeom>
        </p:spPr>
      </p:pic>
      <p:pic>
        <p:nvPicPr>
          <p:cNvPr id="48" name="Image 4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4941168"/>
            <a:ext cx="288032" cy="288032"/>
          </a:xfrm>
          <a:prstGeom prst="rect">
            <a:avLst/>
          </a:prstGeom>
        </p:spPr>
      </p:pic>
      <p:graphicFrame>
        <p:nvGraphicFramePr>
          <p:cNvPr id="49" name="Tableau 48"/>
          <p:cNvGraphicFramePr>
            <a:graphicFrameLocks noGrp="1"/>
          </p:cNvGraphicFramePr>
          <p:nvPr/>
        </p:nvGraphicFramePr>
        <p:xfrm>
          <a:off x="755576" y="5589240"/>
          <a:ext cx="792088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Les 2 camps ont le potentiel pour gagner leur contrat, mais l’avantage de l’entame a permis à la défense de gagner la course d’affranchissement.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50" name="Flèche droite 49"/>
          <p:cNvSpPr/>
          <p:nvPr/>
        </p:nvSpPr>
        <p:spPr>
          <a:xfrm>
            <a:off x="107504" y="6021288"/>
            <a:ext cx="36004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627784" y="1772816"/>
          <a:ext cx="5256585" cy="159036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  <a:gridCol w="1804500"/>
                <a:gridCol w="1647585"/>
              </a:tblGrid>
              <a:tr h="37553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Problème 1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7 4 3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75962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V 9 6 5 2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R D 8</a:t>
                      </a:r>
                    </a:p>
                  </a:txBody>
                  <a:tcPr/>
                </a:tc>
              </a:tr>
              <a:tr h="388663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 A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2276872"/>
            <a:ext cx="576064" cy="576064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4 – Leçon 13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467544" y="90872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ATTITUDE DU PARTENAIRE DE L’ENTAMEUR</a:t>
            </a:r>
            <a:endParaRPr lang="fr-FR" sz="3600" dirty="0"/>
          </a:p>
        </p:txBody>
      </p: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2627784" y="3429000"/>
          <a:ext cx="2448272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64807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Quelle est la carte d’entame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2627784" y="4293096"/>
          <a:ext cx="2448272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720080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Quelle carte a été fournie par Est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2627784" y="5085184"/>
          <a:ext cx="2448272" cy="136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136815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Est reprend la main en cours de jeu, quelle carte doit-il jouer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5724128" y="3429000"/>
          <a:ext cx="1512168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Le 5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5364088" y="4365104"/>
          <a:ext cx="3528392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392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La Dame car il n’a pas le Valet</a:t>
                      </a:r>
                    </a:p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Sud</a:t>
                      </a:r>
                      <a:r>
                        <a:rPr lang="fr-FR" sz="2000" baseline="0" dirty="0" smtClean="0">
                          <a:solidFill>
                            <a:schemeClr val="tx1"/>
                          </a:solidFill>
                        </a:rPr>
                        <a:t> joue l’As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5364088" y="5303480"/>
          <a:ext cx="3456384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Le Roi, pour affranchir la longue du partenaire, puis le 8</a:t>
                      </a:r>
                    </a:p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S’il joue le 8 il y aura blocage.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179512" y="1772816"/>
          <a:ext cx="2304256" cy="1224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</a:tblGrid>
              <a:tr h="1224136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Ouest entame et toutes les cartes sont visibles.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627784" y="1772816"/>
          <a:ext cx="5256585" cy="159036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  <a:gridCol w="1804500"/>
                <a:gridCol w="1647585"/>
              </a:tblGrid>
              <a:tr h="37553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Problème 2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A 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75962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V 10 9 4 3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R D 5</a:t>
                      </a:r>
                    </a:p>
                  </a:txBody>
                  <a:tcPr/>
                </a:tc>
              </a:tr>
              <a:tr h="388663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 8 7 6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2276872"/>
            <a:ext cx="576064" cy="576064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4 – Leçon 13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467544" y="90872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ATTITUDE DU PARTENAIRE DE L’ENTAMEUR</a:t>
            </a:r>
            <a:endParaRPr lang="fr-FR" sz="3600" dirty="0"/>
          </a:p>
        </p:txBody>
      </p: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2627784" y="3429000"/>
          <a:ext cx="2448272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64807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Quelle est la carte d’entame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2627784" y="4293096"/>
          <a:ext cx="2448272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720080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Quelle carte a été fournie par Est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2627784" y="5445224"/>
          <a:ext cx="2448272" cy="864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86409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Et si le mort fournit l’As à la 1</a:t>
                      </a:r>
                      <a:r>
                        <a:rPr lang="fr-FR" sz="2000" baseline="30000" dirty="0" smtClean="0">
                          <a:solidFill>
                            <a:schemeClr val="tx1"/>
                          </a:solidFill>
                        </a:rPr>
                        <a:t>ère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levée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5364088" y="3645024"/>
          <a:ext cx="3384376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Le Valet pour le 2 du mort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5364088" y="4221088"/>
          <a:ext cx="3528392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392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La Dame pour éviter un blocage de la couleur, puis il</a:t>
                      </a:r>
                      <a:r>
                        <a:rPr lang="fr-FR" sz="2000" baseline="0" dirty="0" smtClean="0">
                          <a:solidFill>
                            <a:schemeClr val="tx1"/>
                          </a:solidFill>
                        </a:rPr>
                        <a:t> rejoue le Roi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5364088" y="5447496"/>
          <a:ext cx="3456384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La Dame pour éviter un blocage de la couleur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179512" y="1772816"/>
          <a:ext cx="2304256" cy="1224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</a:tblGrid>
              <a:tr h="1224136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Ouest entame et toutes les cartes sont visibles.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627784" y="1772816"/>
          <a:ext cx="5256585" cy="159036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  <a:gridCol w="1804500"/>
                <a:gridCol w="1647585"/>
              </a:tblGrid>
              <a:tr h="37553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Problème 3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A 6 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75962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V 10 5 4 2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D 8 7</a:t>
                      </a:r>
                    </a:p>
                  </a:txBody>
                  <a:tcPr/>
                </a:tc>
              </a:tr>
              <a:tr h="388663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 R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2276872"/>
            <a:ext cx="576064" cy="576064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4 – Leçon 13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467544" y="90872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ATTITUDE DU PARTENAIRE DE L’ENTAMEUR</a:t>
            </a:r>
            <a:endParaRPr lang="fr-FR" sz="3600" dirty="0"/>
          </a:p>
        </p:txBody>
      </p: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2627784" y="3429000"/>
          <a:ext cx="2448272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64807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Quelle est la carte d’entame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2627784" y="4293096"/>
          <a:ext cx="2448272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720080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Quelle carte a été fournie par Est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2627784" y="5445224"/>
          <a:ext cx="2448272" cy="864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86409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Et si le mort fournit l’As à la 1</a:t>
                      </a:r>
                      <a:r>
                        <a:rPr lang="fr-FR" sz="2000" baseline="30000" dirty="0" smtClean="0">
                          <a:solidFill>
                            <a:schemeClr val="tx1"/>
                          </a:solidFill>
                        </a:rPr>
                        <a:t>ère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levée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5364088" y="3645024"/>
          <a:ext cx="3384376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Le 4 pour le 3 du mort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5364088" y="4221088"/>
          <a:ext cx="3528392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392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La Dame pour forcer Sud à mettre le Roi et aider Ouest à affranchir</a:t>
                      </a:r>
                      <a:r>
                        <a:rPr lang="fr-FR" sz="2000" baseline="0" dirty="0" smtClean="0">
                          <a:solidFill>
                            <a:schemeClr val="tx1"/>
                          </a:solidFill>
                        </a:rPr>
                        <a:t> sa couleur.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5364088" y="5447496"/>
          <a:ext cx="3456384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Est fournira le</a:t>
                      </a:r>
                      <a:r>
                        <a:rPr lang="fr-FR" sz="2000" baseline="0" dirty="0" smtClean="0">
                          <a:solidFill>
                            <a:schemeClr val="tx1"/>
                          </a:solidFill>
                        </a:rPr>
                        <a:t> 7, quand il reprendra la main il jouera la Dame pour éviter le blocage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179512" y="1772816"/>
          <a:ext cx="2304256" cy="1224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</a:tblGrid>
              <a:tr h="1224136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Ouest entame et toutes les cartes sont visibles.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627784" y="1772816"/>
          <a:ext cx="5256585" cy="159036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  <a:gridCol w="1804500"/>
                <a:gridCol w="1647585"/>
              </a:tblGrid>
              <a:tr h="37553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Problème 4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A 9 6 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Contrat 1SA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75962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D 10 7 5 4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V 3</a:t>
                      </a:r>
                    </a:p>
                  </a:txBody>
                  <a:tcPr/>
                </a:tc>
              </a:tr>
              <a:tr h="388663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 R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2276872"/>
            <a:ext cx="576064" cy="576064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4 – Leçon 13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467544" y="90872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ATTITUDE DU PARTENAIRE DE L’ENTAMEUR</a:t>
            </a:r>
            <a:endParaRPr lang="fr-FR" sz="3600" dirty="0"/>
          </a:p>
        </p:txBody>
      </p: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2627784" y="3429000"/>
          <a:ext cx="2448272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64807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Quelle est la carte d’entame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2627784" y="4293096"/>
          <a:ext cx="2448272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720080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Quelle carte a été fournie par Est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2051720" y="5445224"/>
          <a:ext cx="3024336" cy="864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</a:tblGrid>
              <a:tr h="86409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Nombre de levées maximum de la défense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5364088" y="3645024"/>
          <a:ext cx="3384376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Le 5 pour le 2 du mort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5364088" y="4221088"/>
          <a:ext cx="3528392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392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Le Valet pour forcer Sud à mettre le Roi , sinon on donne une levée au déclarant.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5364088" y="5447496"/>
          <a:ext cx="3456384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1 levée d’honneur et</a:t>
                      </a:r>
                    </a:p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1 levée de longueur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179512" y="1772816"/>
          <a:ext cx="2304256" cy="1224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</a:tblGrid>
              <a:tr h="1224136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Ouest entame et toutes les cartes sont visibles.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251520" y="3284984"/>
          <a:ext cx="1224136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43204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835696" y="3284984"/>
          <a:ext cx="1224136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43204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3275856" y="3284984"/>
          <a:ext cx="1224136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43204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4788024" y="3284984"/>
          <a:ext cx="1224136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43204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251520" y="6021288"/>
          <a:ext cx="1224136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43204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1835696" y="6021288"/>
          <a:ext cx="1224136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43204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3275856" y="6021288"/>
          <a:ext cx="1224136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43204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4788024" y="6021288"/>
          <a:ext cx="1224136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43204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395536" y="2924944"/>
          <a:ext cx="1296144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50405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267744" y="2924944"/>
          <a:ext cx="1296144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50405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067944" y="2924944"/>
          <a:ext cx="1296144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50405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940152" y="2924944"/>
          <a:ext cx="1296144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50405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467544" y="5661248"/>
          <a:ext cx="1296144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50405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339752" y="5661248"/>
          <a:ext cx="1296144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50405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4139952" y="5661248"/>
          <a:ext cx="1296144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50405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5940152" y="5661248"/>
          <a:ext cx="1296144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50405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008" y="332656"/>
            <a:ext cx="8820472" cy="2494495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6948264" y="1196752"/>
          <a:ext cx="1728192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</a:tblGrid>
              <a:tr h="5760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6948264" y="1988840"/>
          <a:ext cx="1728192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</a:tblGrid>
              <a:tr h="5760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627784" y="1772816"/>
          <a:ext cx="5256585" cy="159036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  <a:gridCol w="1804500"/>
                <a:gridCol w="1647585"/>
              </a:tblGrid>
              <a:tr h="37553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Exercice 1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V 9 7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75962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A R D 3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10 8 4</a:t>
                      </a:r>
                    </a:p>
                  </a:txBody>
                  <a:tcPr/>
                </a:tc>
              </a:tr>
              <a:tr h="388663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 6 5 2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2276872"/>
            <a:ext cx="576064" cy="576064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4 – Leçon 13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467544" y="90872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ENTAMER DANS SA COULEUR LONGUE </a:t>
            </a:r>
            <a:endParaRPr lang="fr-FR" sz="3600" dirty="0"/>
          </a:p>
        </p:txBody>
      </p: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2627784" y="3429000"/>
          <a:ext cx="2448272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64807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Quelle est la carte d’entame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2627784" y="4293096"/>
          <a:ext cx="2448272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720080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Quelle carte a été fournie par Est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2627784" y="5085184"/>
          <a:ext cx="2448272" cy="136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136815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Combien la défense réalise-t-elle de levées dans la couleur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5724128" y="3429000"/>
          <a:ext cx="1512168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As tête de séquence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5724128" y="4365104"/>
          <a:ext cx="1512168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Le 4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5724128" y="5157192"/>
          <a:ext cx="1512168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179512" y="1772816"/>
          <a:ext cx="2304256" cy="1224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</a:tblGrid>
              <a:tr h="1224136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Ouest entame et toutes les cartes sont visibles.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627784" y="1772816"/>
          <a:ext cx="5256585" cy="159036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  <a:gridCol w="1804500"/>
                <a:gridCol w="1647585"/>
              </a:tblGrid>
              <a:tr h="37553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Exercice 1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V 10 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75962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A R D 3 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6 5</a:t>
                      </a:r>
                    </a:p>
                  </a:txBody>
                  <a:tcPr/>
                </a:tc>
              </a:tr>
              <a:tr h="388663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 9 7 4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2276872"/>
            <a:ext cx="576064" cy="576064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4 – Leçon 13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467544" y="90872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ENTAMER DANS SA COULEUR LONGUE </a:t>
            </a:r>
            <a:endParaRPr lang="fr-FR" sz="3600" dirty="0"/>
          </a:p>
        </p:txBody>
      </p: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2627784" y="3429000"/>
          <a:ext cx="2448272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64807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Quelle est la carte d’entame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2627784" y="4293096"/>
          <a:ext cx="2448272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720080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Quelle carte a été fournie par Est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2627784" y="5085184"/>
          <a:ext cx="2448272" cy="136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136815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Combien la défense réalise-t-elle de levées dans la couleur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5724128" y="3429000"/>
          <a:ext cx="1512168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As tête de séquence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5724128" y="4365104"/>
          <a:ext cx="1512168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Le 5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5724128" y="5157192"/>
          <a:ext cx="1512168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179512" y="1772816"/>
          <a:ext cx="2304256" cy="1224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</a:tblGrid>
              <a:tr h="1224136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Ouest entame et toutes les cartes sont visibles.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627784" y="1772816"/>
          <a:ext cx="5256585" cy="159036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  <a:gridCol w="1804500"/>
                <a:gridCol w="1647585"/>
              </a:tblGrid>
              <a:tr h="37553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Exercice 1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10 9 8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75962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R D 4 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A 5 2</a:t>
                      </a:r>
                    </a:p>
                  </a:txBody>
                  <a:tcPr/>
                </a:tc>
              </a:tr>
              <a:tr h="388663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 V 7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2276872"/>
            <a:ext cx="576064" cy="576064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4 – Leçon 13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467544" y="90872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ENTAMER DANS SA COULEUR LONGUE </a:t>
            </a:r>
            <a:endParaRPr lang="fr-FR" sz="3600" dirty="0"/>
          </a:p>
        </p:txBody>
      </p: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2627784" y="3429000"/>
          <a:ext cx="2448272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64807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Quelle est la carte d’entame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2627784" y="4293096"/>
          <a:ext cx="2448272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720080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Quelle carte a été fournie par Est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2627784" y="5085184"/>
          <a:ext cx="2448272" cy="136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136815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Combien la défense réalise-t-elle de levées dans la couleur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5724128" y="3429000"/>
          <a:ext cx="216024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Le 3, la 4</a:t>
                      </a:r>
                      <a:r>
                        <a:rPr lang="fr-FR" sz="2400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 meilleure carte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5724128" y="4365104"/>
          <a:ext cx="1512168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L’As 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5724128" y="5157192"/>
          <a:ext cx="1512168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179512" y="1772816"/>
          <a:ext cx="2304256" cy="1224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</a:tblGrid>
              <a:tr h="1224136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Ouest entame et toutes les cartes sont visibles.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627784" y="1772816"/>
          <a:ext cx="5256585" cy="159036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  <a:gridCol w="1804500"/>
                <a:gridCol w="1647585"/>
              </a:tblGrid>
              <a:tr h="37553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Exercice 1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D 8 7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75962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A 6 3 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R V 4</a:t>
                      </a:r>
                    </a:p>
                  </a:txBody>
                  <a:tcPr/>
                </a:tc>
              </a:tr>
              <a:tr h="388663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10 9 5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2276872"/>
            <a:ext cx="576064" cy="576064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4 – Leçon 13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467544" y="90872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ENTAMER DANS SA COULEUR LONGUE </a:t>
            </a:r>
            <a:endParaRPr lang="fr-FR" sz="3600" dirty="0"/>
          </a:p>
        </p:txBody>
      </p: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2627784" y="3429000"/>
          <a:ext cx="2448272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64807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Quelle est la carte d’entame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2627784" y="4365104"/>
          <a:ext cx="2448272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720080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Quelle carte a été fournie par Est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2627784" y="5301208"/>
          <a:ext cx="2448272" cy="136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136815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Combien la défense réalise-t-elle de levées dans la couleur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5724128" y="3429000"/>
          <a:ext cx="216024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Le 2, la 4</a:t>
                      </a:r>
                      <a:r>
                        <a:rPr lang="fr-FR" sz="2400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 meilleure carte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5220072" y="4293096"/>
          <a:ext cx="3744416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Le Valet si Nord joue le 7</a:t>
                      </a:r>
                    </a:p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Le Roi si Nord joue la Dame</a:t>
                      </a:r>
                    </a:p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Puis il rejoue son 2</a:t>
                      </a:r>
                      <a:r>
                        <a:rPr lang="fr-FR" sz="2000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honneur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5796136" y="5733256"/>
          <a:ext cx="1512168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179512" y="1772816"/>
          <a:ext cx="2304256" cy="1224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</a:tblGrid>
              <a:tr h="1224136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Ouest entame et toutes les cartes sont visibles.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627784" y="1772816"/>
          <a:ext cx="5256585" cy="159036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  <a:gridCol w="1804500"/>
                <a:gridCol w="1647585"/>
              </a:tblGrid>
              <a:tr h="37553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Exercice 1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R 9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75962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D 5 4 3 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A V 10</a:t>
                      </a:r>
                    </a:p>
                  </a:txBody>
                  <a:tcPr/>
                </a:tc>
              </a:tr>
              <a:tr h="388663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8 7 6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2276872"/>
            <a:ext cx="576064" cy="576064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4 – Leçon 13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467544" y="90872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ENTAMER DANS SA COULEUR LONGUE </a:t>
            </a:r>
            <a:endParaRPr lang="fr-FR" sz="3600" dirty="0"/>
          </a:p>
        </p:txBody>
      </p: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2627784" y="3429000"/>
          <a:ext cx="2448272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64807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Quelle est la carte d’entame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2627784" y="4365104"/>
          <a:ext cx="2448272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720080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Quelle carte a été fournie par Est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2627784" y="5301208"/>
          <a:ext cx="2448272" cy="136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136815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Combien la défense réalise-t-elle de levées dans la couleur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5724128" y="3429000"/>
          <a:ext cx="216024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Le 3, la 4</a:t>
                      </a:r>
                      <a:r>
                        <a:rPr lang="fr-FR" sz="2400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 meilleure carte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5220072" y="4293096"/>
          <a:ext cx="3744416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Le Valet si Nord joue le 9</a:t>
                      </a:r>
                    </a:p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L’As si Nord joue le Roi</a:t>
                      </a:r>
                    </a:p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Puis il rejoue ses 2 honneurs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5292080" y="5373216"/>
          <a:ext cx="36004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/>
              </a:tblGrid>
              <a:tr h="136588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  <a:p>
                      <a:pPr algn="ctr"/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Pour éviter le blocage, Ouest prend de la Dame à la levée 3</a:t>
                      </a:r>
                      <a:r>
                        <a:rPr lang="fr-FR" sz="2000" baseline="0" dirty="0" smtClean="0">
                          <a:solidFill>
                            <a:schemeClr val="tx1"/>
                          </a:solidFill>
                        </a:rPr>
                        <a:t> pour faire en plus 2 levées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179512" y="1772816"/>
          <a:ext cx="2304256" cy="1224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</a:tblGrid>
              <a:tr h="1224136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Ouest entame et toutes les cartes sont visibles.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1713</TotalTime>
  <Words>1706</Words>
  <Application>Microsoft Office PowerPoint</Application>
  <PresentationFormat>Affichage à l'écran (4:3)</PresentationFormat>
  <Paragraphs>262</Paragraphs>
  <Slides>19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Oriel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Gilles</dc:creator>
  <cp:lastModifiedBy>Gilles</cp:lastModifiedBy>
  <cp:revision>215</cp:revision>
  <dcterms:created xsi:type="dcterms:W3CDTF">2019-10-05T07:23:17Z</dcterms:created>
  <dcterms:modified xsi:type="dcterms:W3CDTF">2019-11-08T23:16:16Z</dcterms:modified>
</cp:coreProperties>
</file>