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331" r:id="rId2"/>
    <p:sldId id="332" r:id="rId3"/>
    <p:sldId id="334" r:id="rId4"/>
    <p:sldId id="335" r:id="rId5"/>
    <p:sldId id="336" r:id="rId6"/>
    <p:sldId id="333" r:id="rId7"/>
    <p:sldId id="323" r:id="rId8"/>
    <p:sldId id="324" r:id="rId9"/>
    <p:sldId id="326" r:id="rId10"/>
    <p:sldId id="325" r:id="rId11"/>
    <p:sldId id="327" r:id="rId12"/>
    <p:sldId id="328" r:id="rId13"/>
    <p:sldId id="329" r:id="rId14"/>
    <p:sldId id="33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F2A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86952-2BC9-438F-950F-C40578417B4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D676C-7756-444B-B040-49F48653CA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51520" y="3068960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979224" y="2018536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A D 6</a:t>
                      </a:r>
                    </a:p>
                    <a:p>
                      <a:r>
                        <a:rPr lang="fr-FR" sz="2400" b="1" dirty="0" smtClean="0"/>
                        <a:t>     R D 5</a:t>
                      </a:r>
                    </a:p>
                    <a:p>
                      <a:r>
                        <a:rPr lang="fr-FR" sz="2400" b="1" dirty="0" smtClean="0"/>
                        <a:t>     R D 10 9 6</a:t>
                      </a:r>
                    </a:p>
                    <a:p>
                      <a:r>
                        <a:rPr lang="fr-FR" sz="2400" b="1" dirty="0" smtClean="0"/>
                        <a:t>     V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140968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62725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Quelle est votre réponse sur l’ouverture de 1SA ?</a:t>
            </a:r>
            <a:endParaRPr lang="fr-FR" sz="2800" dirty="0"/>
          </a:p>
        </p:txBody>
      </p:sp>
      <p:graphicFrame>
        <p:nvGraphicFramePr>
          <p:cNvPr id="59" name="Tableau 58"/>
          <p:cNvGraphicFramePr>
            <a:graphicFrameLocks noGrp="1"/>
          </p:cNvGraphicFramePr>
          <p:nvPr/>
        </p:nvGraphicFramePr>
        <p:xfrm>
          <a:off x="4999748" y="2048232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D 4</a:t>
                      </a:r>
                    </a:p>
                    <a:p>
                      <a:r>
                        <a:rPr lang="fr-FR" sz="2400" b="1" dirty="0" smtClean="0"/>
                        <a:t>     A 9 8</a:t>
                      </a:r>
                    </a:p>
                    <a:p>
                      <a:r>
                        <a:rPr lang="fr-FR" sz="2400" b="1" dirty="0" smtClean="0"/>
                        <a:t>     V 8 </a:t>
                      </a:r>
                    </a:p>
                    <a:p>
                      <a:r>
                        <a:rPr lang="fr-FR" sz="2400" b="1" dirty="0" smtClean="0"/>
                        <a:t>     R D V 8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0" name="Image 5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2852936"/>
            <a:ext cx="288032" cy="288032"/>
          </a:xfrm>
          <a:prstGeom prst="rect">
            <a:avLst/>
          </a:prstGeom>
        </p:spPr>
      </p:pic>
      <p:pic>
        <p:nvPicPr>
          <p:cNvPr id="61" name="Image 6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2492896"/>
            <a:ext cx="288032" cy="288032"/>
          </a:xfrm>
          <a:prstGeom prst="rect">
            <a:avLst/>
          </a:prstGeom>
        </p:spPr>
      </p:pic>
      <p:pic>
        <p:nvPicPr>
          <p:cNvPr id="62" name="Image 6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2132856"/>
            <a:ext cx="288032" cy="288032"/>
          </a:xfrm>
          <a:prstGeom prst="rect">
            <a:avLst/>
          </a:prstGeom>
        </p:spPr>
      </p:pic>
      <p:pic>
        <p:nvPicPr>
          <p:cNvPr id="63" name="Image 6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3212976"/>
            <a:ext cx="288032" cy="288032"/>
          </a:xfrm>
          <a:prstGeom prst="rect">
            <a:avLst/>
          </a:prstGeom>
        </p:spPr>
      </p:pic>
      <p:graphicFrame>
        <p:nvGraphicFramePr>
          <p:cNvPr id="64" name="Tableau 63"/>
          <p:cNvGraphicFramePr>
            <a:graphicFrameLocks noGrp="1"/>
          </p:cNvGraphicFramePr>
          <p:nvPr/>
        </p:nvGraphicFramePr>
        <p:xfrm>
          <a:off x="7020272" y="2090544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D 6</a:t>
                      </a:r>
                    </a:p>
                    <a:p>
                      <a:r>
                        <a:rPr lang="fr-FR" sz="2400" b="1" dirty="0" smtClean="0"/>
                        <a:t>     A 2</a:t>
                      </a:r>
                    </a:p>
                    <a:p>
                      <a:r>
                        <a:rPr lang="fr-FR" sz="2400" b="1" dirty="0" smtClean="0"/>
                        <a:t>     A D V 5 3 </a:t>
                      </a:r>
                    </a:p>
                    <a:p>
                      <a:r>
                        <a:rPr lang="fr-FR" sz="2400" b="1" dirty="0" smtClean="0"/>
                        <a:t>     R V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5" name="Image 64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6580" y="2924944"/>
            <a:ext cx="288032" cy="288032"/>
          </a:xfrm>
          <a:prstGeom prst="rect">
            <a:avLst/>
          </a:prstGeom>
        </p:spPr>
      </p:pic>
      <p:pic>
        <p:nvPicPr>
          <p:cNvPr id="68" name="Image 6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6580" y="3284984"/>
            <a:ext cx="288032" cy="288032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967300" y="1988840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V 5</a:t>
                      </a:r>
                    </a:p>
                    <a:p>
                      <a:r>
                        <a:rPr lang="fr-FR" sz="2400" b="1" dirty="0" smtClean="0"/>
                        <a:t>     D V 10 6 3</a:t>
                      </a:r>
                    </a:p>
                    <a:p>
                      <a:r>
                        <a:rPr lang="fr-FR" sz="2400" b="1" dirty="0" smtClean="0"/>
                        <a:t>     8 4 3 </a:t>
                      </a:r>
                    </a:p>
                    <a:p>
                      <a:r>
                        <a:rPr lang="fr-FR" sz="2400" b="1" dirty="0" smtClean="0"/>
                        <a:t>     V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8" name="Image 27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2823240"/>
            <a:ext cx="288032" cy="288032"/>
          </a:xfrm>
          <a:prstGeom prst="rect">
            <a:avLst/>
          </a:prstGeom>
        </p:spPr>
      </p:pic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2463200"/>
            <a:ext cx="288032" cy="288032"/>
          </a:xfrm>
          <a:prstGeom prst="rect">
            <a:avLst/>
          </a:prstGeom>
        </p:spPr>
      </p:pic>
      <p:pic>
        <p:nvPicPr>
          <p:cNvPr id="32" name="Image 3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2103160"/>
            <a:ext cx="288032" cy="288032"/>
          </a:xfrm>
          <a:prstGeom prst="rect">
            <a:avLst/>
          </a:prstGeom>
        </p:spPr>
      </p:pic>
      <p:pic>
        <p:nvPicPr>
          <p:cNvPr id="33" name="Image 3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43608" y="3183280"/>
            <a:ext cx="288032" cy="288032"/>
          </a:xfrm>
          <a:prstGeom prst="rect">
            <a:avLst/>
          </a:prstGeom>
        </p:spPr>
      </p:pic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2564904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2204864"/>
            <a:ext cx="288032" cy="288032"/>
          </a:xfrm>
          <a:prstGeom prst="rect">
            <a:avLst/>
          </a:prstGeom>
        </p:spPr>
      </p:pic>
      <p:pic>
        <p:nvPicPr>
          <p:cNvPr id="36" name="Image 3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4656" y="2852936"/>
            <a:ext cx="288032" cy="288032"/>
          </a:xfrm>
          <a:prstGeom prst="rect">
            <a:avLst/>
          </a:prstGeom>
        </p:spPr>
      </p:pic>
      <p:pic>
        <p:nvPicPr>
          <p:cNvPr id="37" name="Image 36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84656" y="3212976"/>
            <a:ext cx="288032" cy="288032"/>
          </a:xfrm>
          <a:prstGeom prst="rect">
            <a:avLst/>
          </a:prstGeom>
        </p:spPr>
      </p:pic>
      <p:pic>
        <p:nvPicPr>
          <p:cNvPr id="38" name="Image 3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0356" y="2492896"/>
            <a:ext cx="288032" cy="288032"/>
          </a:xfrm>
          <a:prstGeom prst="rect">
            <a:avLst/>
          </a:prstGeom>
        </p:spPr>
      </p:pic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80356" y="2132856"/>
            <a:ext cx="288032" cy="288032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827584" y="4437112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2SA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2915816" y="450912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6SA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4932040" y="450912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4SA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7020272" y="452244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5SA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979224" y="2018536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V 5</a:t>
                      </a:r>
                    </a:p>
                    <a:p>
                      <a:r>
                        <a:rPr lang="fr-FR" sz="2400" b="1" dirty="0" smtClean="0"/>
                        <a:t>     A D 5</a:t>
                      </a:r>
                    </a:p>
                    <a:p>
                      <a:r>
                        <a:rPr lang="fr-FR" sz="2400" b="1" dirty="0" smtClean="0"/>
                        <a:t>     8 2</a:t>
                      </a:r>
                    </a:p>
                    <a:p>
                      <a:r>
                        <a:rPr lang="fr-FR" sz="2400" b="1" dirty="0" smtClean="0"/>
                        <a:t>     R D 9 8 6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140968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62725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Quelle est votre décision sur l’enchère propositionnelle de votre partenaire ?</a:t>
            </a:r>
            <a:endParaRPr lang="fr-FR" sz="2800" dirty="0"/>
          </a:p>
        </p:txBody>
      </p:sp>
      <p:graphicFrame>
        <p:nvGraphicFramePr>
          <p:cNvPr id="59" name="Tableau 58"/>
          <p:cNvGraphicFramePr>
            <a:graphicFrameLocks noGrp="1"/>
          </p:cNvGraphicFramePr>
          <p:nvPr/>
        </p:nvGraphicFramePr>
        <p:xfrm>
          <a:off x="4999748" y="2048232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D V 8</a:t>
                      </a:r>
                    </a:p>
                    <a:p>
                      <a:r>
                        <a:rPr lang="fr-FR" sz="2400" b="1" dirty="0" smtClean="0"/>
                        <a:t>     A V 8</a:t>
                      </a:r>
                    </a:p>
                    <a:p>
                      <a:r>
                        <a:rPr lang="fr-FR" sz="2400" b="1" dirty="0" smtClean="0"/>
                        <a:t>     R D 9 8 5 </a:t>
                      </a:r>
                    </a:p>
                    <a:p>
                      <a:r>
                        <a:rPr lang="fr-FR" sz="2400" b="1" dirty="0" smtClean="0"/>
                        <a:t>     D 8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0" name="Image 5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2852936"/>
            <a:ext cx="288032" cy="288032"/>
          </a:xfrm>
          <a:prstGeom prst="rect">
            <a:avLst/>
          </a:prstGeom>
        </p:spPr>
      </p:pic>
      <p:pic>
        <p:nvPicPr>
          <p:cNvPr id="61" name="Image 6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2492896"/>
            <a:ext cx="288032" cy="288032"/>
          </a:xfrm>
          <a:prstGeom prst="rect">
            <a:avLst/>
          </a:prstGeom>
        </p:spPr>
      </p:pic>
      <p:pic>
        <p:nvPicPr>
          <p:cNvPr id="62" name="Image 6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2132856"/>
            <a:ext cx="288032" cy="288032"/>
          </a:xfrm>
          <a:prstGeom prst="rect">
            <a:avLst/>
          </a:prstGeom>
        </p:spPr>
      </p:pic>
      <p:pic>
        <p:nvPicPr>
          <p:cNvPr id="63" name="Image 6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3212976"/>
            <a:ext cx="288032" cy="288032"/>
          </a:xfrm>
          <a:prstGeom prst="rect">
            <a:avLst/>
          </a:prstGeom>
        </p:spPr>
      </p:pic>
      <p:graphicFrame>
        <p:nvGraphicFramePr>
          <p:cNvPr id="64" name="Tableau 63"/>
          <p:cNvGraphicFramePr>
            <a:graphicFrameLocks noGrp="1"/>
          </p:cNvGraphicFramePr>
          <p:nvPr/>
        </p:nvGraphicFramePr>
        <p:xfrm>
          <a:off x="7020272" y="2090544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D V 6</a:t>
                      </a:r>
                    </a:p>
                    <a:p>
                      <a:r>
                        <a:rPr lang="fr-FR" sz="2400" b="1" dirty="0" smtClean="0"/>
                        <a:t>     A D 4</a:t>
                      </a:r>
                    </a:p>
                    <a:p>
                      <a:r>
                        <a:rPr lang="fr-FR" sz="2400" b="1" dirty="0" smtClean="0"/>
                        <a:t>     D 5 4 </a:t>
                      </a:r>
                    </a:p>
                    <a:p>
                      <a:r>
                        <a:rPr lang="fr-FR" sz="2400" b="1" dirty="0" smtClean="0"/>
                        <a:t>     V 10 8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5" name="Image 64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6580" y="2924944"/>
            <a:ext cx="288032" cy="288032"/>
          </a:xfrm>
          <a:prstGeom prst="rect">
            <a:avLst/>
          </a:prstGeom>
        </p:spPr>
      </p:pic>
      <p:pic>
        <p:nvPicPr>
          <p:cNvPr id="68" name="Image 6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6580" y="3284984"/>
            <a:ext cx="288032" cy="288032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967300" y="1988840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A D 6</a:t>
                      </a:r>
                    </a:p>
                    <a:p>
                      <a:r>
                        <a:rPr lang="fr-FR" sz="2400" b="1" dirty="0" smtClean="0"/>
                        <a:t>     R V 9</a:t>
                      </a:r>
                    </a:p>
                    <a:p>
                      <a:r>
                        <a:rPr lang="fr-FR" sz="2400" b="1" dirty="0" smtClean="0"/>
                        <a:t>     D V 10 8 5 </a:t>
                      </a:r>
                    </a:p>
                    <a:p>
                      <a:r>
                        <a:rPr lang="fr-FR" sz="2400" b="1" dirty="0" smtClean="0"/>
                        <a:t>     D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8" name="Image 27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2823240"/>
            <a:ext cx="288032" cy="288032"/>
          </a:xfrm>
          <a:prstGeom prst="rect">
            <a:avLst/>
          </a:prstGeom>
        </p:spPr>
      </p:pic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2463200"/>
            <a:ext cx="288032" cy="288032"/>
          </a:xfrm>
          <a:prstGeom prst="rect">
            <a:avLst/>
          </a:prstGeom>
        </p:spPr>
      </p:pic>
      <p:pic>
        <p:nvPicPr>
          <p:cNvPr id="32" name="Image 3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2103160"/>
            <a:ext cx="288032" cy="288032"/>
          </a:xfrm>
          <a:prstGeom prst="rect">
            <a:avLst/>
          </a:prstGeom>
        </p:spPr>
      </p:pic>
      <p:pic>
        <p:nvPicPr>
          <p:cNvPr id="33" name="Image 3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43608" y="3183280"/>
            <a:ext cx="288032" cy="288032"/>
          </a:xfrm>
          <a:prstGeom prst="rect">
            <a:avLst/>
          </a:prstGeom>
        </p:spPr>
      </p:pic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2564904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2204864"/>
            <a:ext cx="288032" cy="288032"/>
          </a:xfrm>
          <a:prstGeom prst="rect">
            <a:avLst/>
          </a:prstGeom>
        </p:spPr>
      </p:pic>
      <p:pic>
        <p:nvPicPr>
          <p:cNvPr id="36" name="Image 3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4656" y="2852936"/>
            <a:ext cx="288032" cy="288032"/>
          </a:xfrm>
          <a:prstGeom prst="rect">
            <a:avLst/>
          </a:prstGeom>
        </p:spPr>
      </p:pic>
      <p:pic>
        <p:nvPicPr>
          <p:cNvPr id="37" name="Image 36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84656" y="3212976"/>
            <a:ext cx="288032" cy="288032"/>
          </a:xfrm>
          <a:prstGeom prst="rect">
            <a:avLst/>
          </a:prstGeom>
        </p:spPr>
      </p:pic>
      <p:pic>
        <p:nvPicPr>
          <p:cNvPr id="38" name="Image 3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0356" y="2492896"/>
            <a:ext cx="288032" cy="288032"/>
          </a:xfrm>
          <a:prstGeom prst="rect">
            <a:avLst/>
          </a:prstGeom>
        </p:spPr>
      </p:pic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80356" y="2132856"/>
            <a:ext cx="288032" cy="288032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971600" y="378904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1SA - 2SA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2987824" y="378904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1SA - 4SA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5004048" y="378904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1SA - 5SA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7020272" y="378904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1SA - 4SA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1187624" y="5013176"/>
          <a:ext cx="1368152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3SA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3203848" y="5013176"/>
          <a:ext cx="1368152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6SA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5220072" y="5013176"/>
          <a:ext cx="1368152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7SA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7308304" y="5013176"/>
          <a:ext cx="1368152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Passe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256585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Donne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6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sz="2400" b="1" dirty="0" smtClean="0"/>
                        <a:t> </a:t>
                      </a:r>
                    </a:p>
                    <a:p>
                      <a:r>
                        <a:rPr lang="fr-FR" sz="2400" b="1" dirty="0" smtClean="0"/>
                        <a:t>     A 4 2</a:t>
                      </a:r>
                    </a:p>
                    <a:p>
                      <a:r>
                        <a:rPr lang="fr-FR" sz="2400" b="1" dirty="0" smtClean="0"/>
                        <a:t>     A 7 6 5 2 </a:t>
                      </a:r>
                    </a:p>
                    <a:p>
                      <a:r>
                        <a:rPr lang="fr-FR" sz="2400" b="1" dirty="0" smtClean="0"/>
                        <a:t>     7 6 3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fr-FR" sz="2400" b="1" dirty="0" smtClean="0"/>
                        <a:t> 10 9 7 5 </a:t>
                      </a:r>
                    </a:p>
                    <a:p>
                      <a:r>
                        <a:rPr lang="fr-FR" sz="2400" b="1" dirty="0" smtClean="0"/>
                        <a:t>     10 7 6</a:t>
                      </a:r>
                    </a:p>
                    <a:p>
                      <a:r>
                        <a:rPr lang="fr-FR" sz="2400" b="1" dirty="0" smtClean="0"/>
                        <a:t>     9</a:t>
                      </a:r>
                      <a:r>
                        <a:rPr lang="fr-FR" sz="2400" b="1" baseline="0" dirty="0" smtClean="0"/>
                        <a:t> 8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R 10 8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3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  <a:p>
                      <a:r>
                        <a:rPr lang="fr-FR" sz="2400" b="1" dirty="0" smtClean="0"/>
                        <a:t>      D V 9 8</a:t>
                      </a:r>
                      <a:r>
                        <a:rPr lang="fr-FR" sz="2400" b="1" baseline="0" dirty="0" smtClean="0"/>
                        <a:t>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D V 10</a:t>
                      </a:r>
                    </a:p>
                    <a:p>
                      <a:r>
                        <a:rPr lang="fr-FR" sz="2400" b="1" dirty="0" smtClean="0"/>
                        <a:t>      D 9 5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fr-FR" sz="2400" b="1" dirty="0" smtClean="0"/>
                        <a:t> 8</a:t>
                      </a:r>
                    </a:p>
                    <a:p>
                      <a:r>
                        <a:rPr lang="fr-FR" sz="2400" b="1" dirty="0" smtClean="0"/>
                        <a:t>     R 5 3</a:t>
                      </a:r>
                    </a:p>
                    <a:p>
                      <a:r>
                        <a:rPr lang="fr-FR" sz="2400" b="1" dirty="0" smtClean="0"/>
                        <a:t>     R 4 3</a:t>
                      </a:r>
                    </a:p>
                    <a:p>
                      <a:r>
                        <a:rPr lang="fr-FR" sz="2400" b="1" dirty="0" smtClean="0"/>
                        <a:t>     A V 4 2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Les enchères :</a:t>
            </a:r>
          </a:p>
          <a:p>
            <a:r>
              <a:rPr lang="fr-FR" sz="2000" b="1" dirty="0" smtClean="0"/>
              <a:t>Sud                    Nord</a:t>
            </a:r>
          </a:p>
          <a:p>
            <a:r>
              <a:rPr lang="fr-FR" sz="2000" b="1" dirty="0" smtClean="0"/>
              <a:t>1SA                     2SA</a:t>
            </a:r>
            <a:br>
              <a:rPr lang="fr-FR" sz="2000" b="1" dirty="0" smtClean="0"/>
            </a:br>
            <a:r>
              <a:rPr lang="fr-FR" sz="2000" b="1" dirty="0" smtClean="0"/>
              <a:t>3SA                     Fin </a:t>
            </a:r>
            <a:r>
              <a:rPr lang="fr-FR" sz="2400" b="1" dirty="0" smtClean="0"/>
              <a:t/>
            </a:r>
            <a:br>
              <a:rPr lang="fr-FR" sz="2400" b="1" dirty="0" smtClean="0"/>
            </a:br>
            <a:endParaRPr lang="fr-FR" sz="2400" b="1" dirty="0" smtClean="0"/>
          </a:p>
          <a:p>
            <a:r>
              <a:rPr lang="fr-FR" sz="2000" b="1" dirty="0" smtClean="0"/>
              <a:t>Ouest entame du Valet de      et le mort s’étale.</a:t>
            </a:r>
            <a:endParaRPr lang="fr-FR" sz="2000" b="1" dirty="0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868144" y="4005064"/>
          <a:ext cx="3096344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7 levées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à           2 à            2 à            et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 à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4509120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4509120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4869160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 COUP A BLANC</a:t>
            </a:r>
            <a:endParaRPr lang="fr-FR" sz="3600" dirty="0"/>
          </a:p>
        </p:txBody>
      </p:sp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4509120"/>
            <a:ext cx="288032" cy="288032"/>
          </a:xfrm>
          <a:prstGeom prst="rect">
            <a:avLst/>
          </a:prstGeom>
        </p:spPr>
      </p:pic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5940152" y="5517232"/>
          <a:ext cx="3096344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Aucun problème pour affranchir 2 levées à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76456" y="3140968"/>
            <a:ext cx="288032" cy="288032"/>
          </a:xfrm>
          <a:prstGeom prst="rect">
            <a:avLst/>
          </a:prstGeom>
        </p:spPr>
      </p:pic>
      <p:pic>
        <p:nvPicPr>
          <p:cNvPr id="40" name="Image 3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4448" y="5949280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256585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Donne 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6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sz="2400" b="1" dirty="0" smtClean="0"/>
                        <a:t> </a:t>
                      </a:r>
                    </a:p>
                    <a:p>
                      <a:r>
                        <a:rPr lang="fr-FR" sz="2400" b="1" dirty="0" smtClean="0"/>
                        <a:t>     4 3 2</a:t>
                      </a:r>
                    </a:p>
                    <a:p>
                      <a:r>
                        <a:rPr lang="fr-FR" sz="2400" b="1" dirty="0" smtClean="0"/>
                        <a:t>     A 7 6 5 2 </a:t>
                      </a:r>
                    </a:p>
                    <a:p>
                      <a:r>
                        <a:rPr lang="fr-FR" sz="2400" b="1" dirty="0" smtClean="0"/>
                        <a:t>     7 6 3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fr-FR" sz="2400" b="1" dirty="0" smtClean="0"/>
                        <a:t> 10 9 7 5 </a:t>
                      </a:r>
                    </a:p>
                    <a:p>
                      <a:r>
                        <a:rPr lang="fr-FR" sz="2400" b="1" dirty="0" smtClean="0"/>
                        <a:t>     10 7 6</a:t>
                      </a:r>
                    </a:p>
                    <a:p>
                      <a:r>
                        <a:rPr lang="fr-FR" sz="2400" b="1" dirty="0" smtClean="0"/>
                        <a:t>     9</a:t>
                      </a:r>
                      <a:r>
                        <a:rPr lang="fr-FR" sz="2400" b="1" baseline="0" dirty="0" smtClean="0"/>
                        <a:t> 8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R 10 8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3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  <a:p>
                      <a:r>
                        <a:rPr lang="fr-FR" sz="2400" b="1" dirty="0" smtClean="0"/>
                        <a:t>      D V 9 8</a:t>
                      </a:r>
                      <a:r>
                        <a:rPr lang="fr-FR" sz="2400" b="1" baseline="0" dirty="0" smtClean="0"/>
                        <a:t>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D V 10</a:t>
                      </a:r>
                    </a:p>
                    <a:p>
                      <a:r>
                        <a:rPr lang="fr-FR" sz="2400" b="1" dirty="0" smtClean="0"/>
                        <a:t>      D 9 5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fr-FR" sz="2400" b="1" dirty="0" smtClean="0"/>
                        <a:t> 8</a:t>
                      </a:r>
                    </a:p>
                    <a:p>
                      <a:r>
                        <a:rPr lang="fr-FR" sz="2400" b="1" dirty="0" smtClean="0"/>
                        <a:t>     A R 5</a:t>
                      </a:r>
                    </a:p>
                    <a:p>
                      <a:r>
                        <a:rPr lang="fr-FR" sz="2400" b="1" dirty="0" smtClean="0"/>
                        <a:t>     R 4 3</a:t>
                      </a:r>
                    </a:p>
                    <a:p>
                      <a:r>
                        <a:rPr lang="fr-FR" sz="2400" b="1" dirty="0" smtClean="0"/>
                        <a:t>     A V 4 2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Les enchères :</a:t>
            </a:r>
          </a:p>
          <a:p>
            <a:r>
              <a:rPr lang="fr-FR" sz="2000" b="1" dirty="0" smtClean="0"/>
              <a:t>Sud                    Nord</a:t>
            </a:r>
          </a:p>
          <a:p>
            <a:r>
              <a:rPr lang="fr-FR" sz="2000" b="1" dirty="0" smtClean="0"/>
              <a:t>2SA                     3SA (5HL)</a:t>
            </a:r>
            <a:br>
              <a:rPr lang="fr-FR" sz="2000" b="1" dirty="0" smtClean="0"/>
            </a:br>
            <a:endParaRPr lang="fr-FR" sz="2400" b="1" dirty="0" smtClean="0"/>
          </a:p>
          <a:p>
            <a:r>
              <a:rPr lang="fr-FR" sz="2000" b="1" dirty="0" smtClean="0"/>
              <a:t>Ouest entame du Valet de      et le mort s’étale.</a:t>
            </a:r>
            <a:endParaRPr lang="fr-FR" sz="2000" b="1" dirty="0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868144" y="3573016"/>
          <a:ext cx="3096344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7 levées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à           2 à            2 à            et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 à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4077072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4077072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4437112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 COUP A BLANC</a:t>
            </a:r>
            <a:endParaRPr lang="fr-FR" sz="3600" dirty="0"/>
          </a:p>
        </p:txBody>
      </p:sp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4077072"/>
            <a:ext cx="288032" cy="288032"/>
          </a:xfrm>
          <a:prstGeom prst="rect">
            <a:avLst/>
          </a:prstGeom>
        </p:spPr>
      </p:pic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5508104" y="5085184"/>
          <a:ext cx="3456384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Problème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 : pas de reprise au mort pour  jouer les 2  levées affranchies à 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76456" y="2852936"/>
            <a:ext cx="288032" cy="288032"/>
          </a:xfrm>
          <a:prstGeom prst="rect">
            <a:avLst/>
          </a:prstGeom>
        </p:spPr>
      </p:pic>
      <p:pic>
        <p:nvPicPr>
          <p:cNvPr id="40" name="Image 3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72400" y="587727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256585" cy="18722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Donne 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7 6 5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9</a:t>
                      </a:r>
                      <a:r>
                        <a:rPr lang="fr-FR" sz="2400" b="1" baseline="0" dirty="0" smtClean="0"/>
                        <a:t> 8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D V 10</a:t>
                      </a:r>
                    </a:p>
                  </a:txBody>
                  <a:tcPr/>
                </a:tc>
              </a:tr>
              <a:tr h="473184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R 4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170080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140968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348880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2348880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2348880"/>
            <a:ext cx="576064" cy="576064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Comment jouer pour faire 4 levées à       ?</a:t>
            </a:r>
            <a:endParaRPr lang="fr-FR" sz="24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 COUP A BLANC</a:t>
            </a:r>
            <a:endParaRPr lang="fr-FR" sz="3600" dirty="0"/>
          </a:p>
        </p:txBody>
      </p:sp>
      <p:pic>
        <p:nvPicPr>
          <p:cNvPr id="36" name="Image 3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12360" y="1916832"/>
            <a:ext cx="288032" cy="288032"/>
          </a:xfrm>
          <a:prstGeom prst="rect">
            <a:avLst/>
          </a:prstGeom>
        </p:spPr>
      </p:pic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2339752" y="4077072"/>
          <a:ext cx="6192688" cy="1850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688"/>
              </a:tblGrid>
              <a:tr h="18505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Quand on joue la dernière carte de la main courte, la levée doit être remportée par la main longue.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rgbClr val="76F2A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539552" y="4365104"/>
          <a:ext cx="64807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39552" y="4930368"/>
          <a:ext cx="64807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5434424"/>
          <a:ext cx="64807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6010488"/>
          <a:ext cx="64807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23528" y="2348880"/>
          <a:ext cx="2232248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51520" y="2681104"/>
          <a:ext cx="2232248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1520" y="2969136"/>
          <a:ext cx="2808312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20" y="5921464"/>
          <a:ext cx="711696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696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259632" y="5949280"/>
          <a:ext cx="711696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696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411760" y="5949280"/>
          <a:ext cx="711696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696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3788296" y="5949280"/>
          <a:ext cx="711696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696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084440" y="5949280"/>
          <a:ext cx="711696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696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236568" y="5949280"/>
          <a:ext cx="711696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696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741180" cy="4464496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123728" y="2492896"/>
          <a:ext cx="1647800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800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23728" y="3329176"/>
          <a:ext cx="6264696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4696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59851"/>
            <a:ext cx="8820472" cy="4321277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5496" y="1484784"/>
          <a:ext cx="2160240" cy="45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4598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5496" y="2132856"/>
          <a:ext cx="2160240" cy="387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3878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5496" y="3761224"/>
          <a:ext cx="6192688" cy="387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688"/>
              </a:tblGrid>
              <a:tr h="3878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256585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147958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6 5 </a:t>
                      </a:r>
                    </a:p>
                    <a:p>
                      <a:r>
                        <a:rPr lang="fr-FR" sz="2400" b="1" dirty="0" smtClean="0"/>
                        <a:t>     9 4</a:t>
                      </a:r>
                    </a:p>
                    <a:p>
                      <a:r>
                        <a:rPr lang="fr-FR" sz="2400" b="1" dirty="0" smtClean="0"/>
                        <a:t>     8 6 5 </a:t>
                      </a:r>
                    </a:p>
                    <a:p>
                      <a:r>
                        <a:rPr lang="fr-FR" sz="2400" b="1" dirty="0" smtClean="0"/>
                        <a:t>     R D 6 4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V 9 </a:t>
                      </a:r>
                    </a:p>
                    <a:p>
                      <a:r>
                        <a:rPr lang="fr-FR" sz="2400" b="1" dirty="0" smtClean="0"/>
                        <a:t>     D V 10 8 3</a:t>
                      </a:r>
                    </a:p>
                    <a:p>
                      <a:r>
                        <a:rPr lang="fr-FR" sz="2400" b="1" dirty="0" smtClean="0"/>
                        <a:t>     D 10 7</a:t>
                      </a:r>
                    </a:p>
                    <a:p>
                      <a:r>
                        <a:rPr lang="fr-FR" sz="2400" b="1" dirty="0" smtClean="0"/>
                        <a:t>     10 3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10 7 3 2</a:t>
                      </a:r>
                    </a:p>
                    <a:p>
                      <a:r>
                        <a:rPr lang="fr-FR" sz="2400" b="1" dirty="0" smtClean="0"/>
                        <a:t>      7</a:t>
                      </a:r>
                      <a:r>
                        <a:rPr lang="fr-FR" sz="2400" b="1" baseline="0" dirty="0" smtClean="0"/>
                        <a:t> 6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R V 9 3</a:t>
                      </a:r>
                    </a:p>
                    <a:p>
                      <a:r>
                        <a:rPr lang="fr-FR" sz="2400" b="1" dirty="0" smtClean="0"/>
                        <a:t>      V 9 7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D 8 4</a:t>
                      </a:r>
                    </a:p>
                    <a:p>
                      <a:r>
                        <a:rPr lang="fr-FR" sz="2400" b="1" dirty="0" smtClean="0"/>
                        <a:t>     A R 5 2</a:t>
                      </a:r>
                    </a:p>
                    <a:p>
                      <a:r>
                        <a:rPr lang="fr-FR" sz="2400" b="1" dirty="0" smtClean="0"/>
                        <a:t>     A 4 2</a:t>
                      </a:r>
                    </a:p>
                    <a:p>
                      <a:r>
                        <a:rPr lang="fr-FR" sz="2400" b="1" dirty="0" smtClean="0"/>
                        <a:t>     A 8 5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Les enchères :</a:t>
            </a:r>
          </a:p>
          <a:p>
            <a:r>
              <a:rPr lang="fr-FR" sz="2400" b="1" dirty="0" smtClean="0"/>
              <a:t>Sud                    Nord</a:t>
            </a:r>
          </a:p>
          <a:p>
            <a:r>
              <a:rPr lang="fr-FR" sz="2400" b="1" dirty="0" smtClean="0"/>
              <a:t>1SA  (17H)     Passe(8H)</a:t>
            </a:r>
            <a:br>
              <a:rPr lang="fr-FR" sz="2400" b="1" dirty="0" smtClean="0"/>
            </a:br>
            <a:endParaRPr lang="fr-FR" sz="2400" b="1" dirty="0" smtClean="0"/>
          </a:p>
          <a:p>
            <a:r>
              <a:rPr lang="fr-FR" sz="2400" b="1" dirty="0" smtClean="0"/>
              <a:t>Ouest entame de la Dame de      et le mort s’étale.</a:t>
            </a:r>
            <a:endParaRPr lang="fr-FR" sz="2400" b="1" dirty="0"/>
          </a:p>
        </p:txBody>
      </p:sp>
      <p:pic>
        <p:nvPicPr>
          <p:cNvPr id="28" name="Image 2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3429000"/>
            <a:ext cx="288032" cy="288032"/>
          </a:xfrm>
          <a:prstGeom prst="rect">
            <a:avLst/>
          </a:prstGeom>
        </p:spPr>
      </p:pic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868144" y="4293096"/>
          <a:ext cx="3096344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08012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7 levées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 à          , 2 à          et 1 à          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 à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4581128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4581128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4941168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POINTS DE LONGUEUR ?</a:t>
            </a:r>
            <a:endParaRPr lang="fr-FR" sz="3600" dirty="0"/>
          </a:p>
        </p:txBody>
      </p:sp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4581128"/>
            <a:ext cx="288032" cy="288032"/>
          </a:xfrm>
          <a:prstGeom prst="rect">
            <a:avLst/>
          </a:prstGeom>
        </p:spPr>
      </p:pic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5940152" y="5517232"/>
          <a:ext cx="3096344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7200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Les         5</a:t>
                      </a:r>
                      <a:r>
                        <a:rPr lang="fr-FR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ont procuré les 2 levées de longueur.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6" name="Image 35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44208" y="551723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63444" y="1628800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A D 3</a:t>
                      </a:r>
                    </a:p>
                    <a:p>
                      <a:r>
                        <a:rPr lang="fr-FR" sz="2400" b="1" dirty="0" smtClean="0"/>
                        <a:t>     V</a:t>
                      </a:r>
                      <a:r>
                        <a:rPr lang="fr-FR" sz="2400" b="1" baseline="0" dirty="0" smtClean="0"/>
                        <a:t> 8 2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 5 </a:t>
                      </a:r>
                    </a:p>
                    <a:p>
                      <a:r>
                        <a:rPr lang="fr-FR" sz="2400" b="1" dirty="0" smtClean="0"/>
                        <a:t>     A 8 6 4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POINTS DE LONGUEUR ?</a:t>
            </a:r>
            <a:endParaRPr lang="fr-FR" sz="3600" dirty="0"/>
          </a:p>
        </p:txBody>
      </p:sp>
      <p:graphicFrame>
        <p:nvGraphicFramePr>
          <p:cNvPr id="59" name="Tableau 58"/>
          <p:cNvGraphicFramePr>
            <a:graphicFrameLocks noGrp="1"/>
          </p:cNvGraphicFramePr>
          <p:nvPr/>
        </p:nvGraphicFramePr>
        <p:xfrm>
          <a:off x="4351676" y="1658496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A R</a:t>
                      </a:r>
                    </a:p>
                    <a:p>
                      <a:r>
                        <a:rPr lang="fr-FR" sz="2400" b="1" dirty="0" smtClean="0"/>
                        <a:t>     R D V</a:t>
                      </a:r>
                    </a:p>
                    <a:p>
                      <a:r>
                        <a:rPr lang="fr-FR" sz="2400" b="1" dirty="0" smtClean="0"/>
                        <a:t>     D V 6 4 3 </a:t>
                      </a:r>
                    </a:p>
                    <a:p>
                      <a:r>
                        <a:rPr lang="fr-FR" sz="2400" b="1" dirty="0" smtClean="0"/>
                        <a:t>     A 10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0" name="Image 5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2450584"/>
            <a:ext cx="288032" cy="288032"/>
          </a:xfrm>
          <a:prstGeom prst="rect">
            <a:avLst/>
          </a:prstGeom>
        </p:spPr>
      </p:pic>
      <p:pic>
        <p:nvPicPr>
          <p:cNvPr id="61" name="Image 6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2090544"/>
            <a:ext cx="288032" cy="288032"/>
          </a:xfrm>
          <a:prstGeom prst="rect">
            <a:avLst/>
          </a:prstGeom>
        </p:spPr>
      </p:pic>
      <p:pic>
        <p:nvPicPr>
          <p:cNvPr id="62" name="Image 6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5976" y="1730504"/>
            <a:ext cx="288032" cy="288032"/>
          </a:xfrm>
          <a:prstGeom prst="rect">
            <a:avLst/>
          </a:prstGeom>
        </p:spPr>
      </p:pic>
      <p:pic>
        <p:nvPicPr>
          <p:cNvPr id="63" name="Image 6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55976" y="2810624"/>
            <a:ext cx="288032" cy="288032"/>
          </a:xfrm>
          <a:prstGeom prst="rect">
            <a:avLst/>
          </a:prstGeom>
        </p:spPr>
      </p:pic>
      <p:graphicFrame>
        <p:nvGraphicFramePr>
          <p:cNvPr id="64" name="Tableau 63"/>
          <p:cNvGraphicFramePr>
            <a:graphicFrameLocks noGrp="1"/>
          </p:cNvGraphicFramePr>
          <p:nvPr/>
        </p:nvGraphicFramePr>
        <p:xfrm>
          <a:off x="6444208" y="1700808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A 9 3</a:t>
                      </a:r>
                    </a:p>
                    <a:p>
                      <a:r>
                        <a:rPr lang="fr-FR" sz="2400" b="1" dirty="0" smtClean="0"/>
                        <a:t>     10 6 4</a:t>
                      </a:r>
                    </a:p>
                    <a:p>
                      <a:r>
                        <a:rPr lang="fr-FR" sz="2400" b="1" dirty="0" smtClean="0"/>
                        <a:t>     R V 5 4 3 </a:t>
                      </a:r>
                    </a:p>
                    <a:p>
                      <a:r>
                        <a:rPr lang="fr-FR" sz="2400" b="1" dirty="0" smtClean="0"/>
                        <a:t>     V 5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5" name="Image 64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8508" y="2492896"/>
            <a:ext cx="288032" cy="288032"/>
          </a:xfrm>
          <a:prstGeom prst="rect">
            <a:avLst/>
          </a:prstGeom>
        </p:spPr>
      </p:pic>
      <p:pic>
        <p:nvPicPr>
          <p:cNvPr id="66" name="Image 6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8508" y="2132856"/>
            <a:ext cx="288032" cy="288032"/>
          </a:xfrm>
          <a:prstGeom prst="rect">
            <a:avLst/>
          </a:prstGeom>
        </p:spPr>
      </p:pic>
      <p:pic>
        <p:nvPicPr>
          <p:cNvPr id="67" name="Image 6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48508" y="1772816"/>
            <a:ext cx="288032" cy="288032"/>
          </a:xfrm>
          <a:prstGeom prst="rect">
            <a:avLst/>
          </a:prstGeom>
        </p:spPr>
      </p:pic>
      <p:pic>
        <p:nvPicPr>
          <p:cNvPr id="68" name="Image 6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48508" y="2852936"/>
            <a:ext cx="288032" cy="288032"/>
          </a:xfrm>
          <a:prstGeom prst="rect">
            <a:avLst/>
          </a:prstGeom>
        </p:spPr>
      </p:pic>
      <p:graphicFrame>
        <p:nvGraphicFramePr>
          <p:cNvPr id="70" name="Tableau 69"/>
          <p:cNvGraphicFramePr>
            <a:graphicFrameLocks noGrp="1"/>
          </p:cNvGraphicFramePr>
          <p:nvPr/>
        </p:nvGraphicFramePr>
        <p:xfrm>
          <a:off x="251520" y="3356992"/>
          <a:ext cx="1656184" cy="101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1018912">
                <a:tc>
                  <a:txBody>
                    <a:bodyPr/>
                    <a:lstStyle/>
                    <a:p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Points H</a:t>
                      </a:r>
                      <a:br>
                        <a:rPr lang="fr-FR" sz="2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Points HL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Tableau 70"/>
          <p:cNvGraphicFramePr>
            <a:graphicFrameLocks noGrp="1"/>
          </p:cNvGraphicFramePr>
          <p:nvPr/>
        </p:nvGraphicFramePr>
        <p:xfrm>
          <a:off x="2339752" y="3356992"/>
          <a:ext cx="1656184" cy="101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1018912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15 H</a:t>
                      </a:r>
                      <a:br>
                        <a:rPr lang="fr-FR" sz="2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16 HL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" name="Tableau 71"/>
          <p:cNvGraphicFramePr>
            <a:graphicFrameLocks noGrp="1"/>
          </p:cNvGraphicFramePr>
          <p:nvPr/>
        </p:nvGraphicFramePr>
        <p:xfrm>
          <a:off x="4427984" y="3356992"/>
          <a:ext cx="1656184" cy="101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1018912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20 H</a:t>
                      </a:r>
                      <a:br>
                        <a:rPr lang="fr-FR" sz="2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21 HL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" name="Tableau 72"/>
          <p:cNvGraphicFramePr>
            <a:graphicFrameLocks noGrp="1"/>
          </p:cNvGraphicFramePr>
          <p:nvPr/>
        </p:nvGraphicFramePr>
        <p:xfrm>
          <a:off x="6516216" y="3356992"/>
          <a:ext cx="1656184" cy="101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1018912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9 H</a:t>
                      </a:r>
                      <a:br>
                        <a:rPr lang="fr-FR" sz="2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10 HL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4" name="Tableau 73"/>
          <p:cNvGraphicFramePr>
            <a:graphicFrameLocks noGrp="1"/>
          </p:cNvGraphicFramePr>
          <p:nvPr/>
        </p:nvGraphicFramePr>
        <p:xfrm>
          <a:off x="2339752" y="4570328"/>
          <a:ext cx="1656184" cy="658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658872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1SA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5" name="Tableau 74"/>
          <p:cNvGraphicFramePr>
            <a:graphicFrameLocks noGrp="1"/>
          </p:cNvGraphicFramePr>
          <p:nvPr/>
        </p:nvGraphicFramePr>
        <p:xfrm>
          <a:off x="4427984" y="4570328"/>
          <a:ext cx="1656184" cy="658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658872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2SA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6" name="Tableau 75"/>
          <p:cNvGraphicFramePr>
            <a:graphicFrameLocks noGrp="1"/>
          </p:cNvGraphicFramePr>
          <p:nvPr/>
        </p:nvGraphicFramePr>
        <p:xfrm>
          <a:off x="6516216" y="4570328"/>
          <a:ext cx="165618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1018912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Sur 1SA conclure à 3SA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7" name="Tableau 76"/>
          <p:cNvGraphicFramePr>
            <a:graphicFrameLocks noGrp="1"/>
          </p:cNvGraphicFramePr>
          <p:nvPr/>
        </p:nvGraphicFramePr>
        <p:xfrm>
          <a:off x="251520" y="4653136"/>
          <a:ext cx="165618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Contrat ?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979224" y="2018536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A R 3</a:t>
                      </a:r>
                    </a:p>
                    <a:p>
                      <a:r>
                        <a:rPr lang="fr-FR" sz="2400" b="1" dirty="0" smtClean="0"/>
                        <a:t>     R D V</a:t>
                      </a:r>
                    </a:p>
                    <a:p>
                      <a:r>
                        <a:rPr lang="fr-FR" sz="2400" b="1" dirty="0" smtClean="0"/>
                        <a:t>     D V 6 4 </a:t>
                      </a:r>
                    </a:p>
                    <a:p>
                      <a:r>
                        <a:rPr lang="fr-FR" sz="2400" b="1" dirty="0" smtClean="0"/>
                        <a:t>     A D 10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140968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62725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LES ENCHERES PROPOSITIONNELLES DE CHELEM SUR L’OUVERTURE D’1SA</a:t>
            </a:r>
            <a:endParaRPr lang="fr-FR" sz="2800" dirty="0"/>
          </a:p>
        </p:txBody>
      </p:sp>
      <p:graphicFrame>
        <p:nvGraphicFramePr>
          <p:cNvPr id="59" name="Tableau 58"/>
          <p:cNvGraphicFramePr>
            <a:graphicFrameLocks noGrp="1"/>
          </p:cNvGraphicFramePr>
          <p:nvPr/>
        </p:nvGraphicFramePr>
        <p:xfrm>
          <a:off x="4999748" y="2048232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V 5</a:t>
                      </a:r>
                    </a:p>
                    <a:p>
                      <a:r>
                        <a:rPr lang="fr-FR" sz="2400" b="1" dirty="0" smtClean="0"/>
                        <a:t>     A D 4</a:t>
                      </a:r>
                    </a:p>
                    <a:p>
                      <a:r>
                        <a:rPr lang="fr-FR" sz="2400" b="1" dirty="0" smtClean="0"/>
                        <a:t>     R V 3 2 </a:t>
                      </a:r>
                    </a:p>
                    <a:p>
                      <a:r>
                        <a:rPr lang="fr-FR" sz="2400" b="1" dirty="0" smtClean="0"/>
                        <a:t>     R 8 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0" name="Image 5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2852936"/>
            <a:ext cx="288032" cy="288032"/>
          </a:xfrm>
          <a:prstGeom prst="rect">
            <a:avLst/>
          </a:prstGeom>
        </p:spPr>
      </p:pic>
      <p:pic>
        <p:nvPicPr>
          <p:cNvPr id="61" name="Image 6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2492896"/>
            <a:ext cx="288032" cy="288032"/>
          </a:xfrm>
          <a:prstGeom prst="rect">
            <a:avLst/>
          </a:prstGeom>
        </p:spPr>
      </p:pic>
      <p:pic>
        <p:nvPicPr>
          <p:cNvPr id="62" name="Image 6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2132856"/>
            <a:ext cx="288032" cy="288032"/>
          </a:xfrm>
          <a:prstGeom prst="rect">
            <a:avLst/>
          </a:prstGeom>
        </p:spPr>
      </p:pic>
      <p:pic>
        <p:nvPicPr>
          <p:cNvPr id="63" name="Image 6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3212976"/>
            <a:ext cx="288032" cy="288032"/>
          </a:xfrm>
          <a:prstGeom prst="rect">
            <a:avLst/>
          </a:prstGeom>
        </p:spPr>
      </p:pic>
      <p:graphicFrame>
        <p:nvGraphicFramePr>
          <p:cNvPr id="64" name="Tableau 63"/>
          <p:cNvGraphicFramePr>
            <a:graphicFrameLocks noGrp="1"/>
          </p:cNvGraphicFramePr>
          <p:nvPr/>
        </p:nvGraphicFramePr>
        <p:xfrm>
          <a:off x="7020272" y="2090544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A D 4</a:t>
                      </a:r>
                    </a:p>
                    <a:p>
                      <a:r>
                        <a:rPr lang="fr-FR" sz="2400" b="1" dirty="0" smtClean="0"/>
                        <a:t>     R V 6</a:t>
                      </a:r>
                    </a:p>
                    <a:p>
                      <a:r>
                        <a:rPr lang="fr-FR" sz="2400" b="1" dirty="0" smtClean="0"/>
                        <a:t>     A V 4 2 </a:t>
                      </a:r>
                    </a:p>
                    <a:p>
                      <a:r>
                        <a:rPr lang="fr-FR" sz="2400" b="1" dirty="0" smtClean="0"/>
                        <a:t>     R D V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5" name="Image 64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6580" y="2924944"/>
            <a:ext cx="288032" cy="288032"/>
          </a:xfrm>
          <a:prstGeom prst="rect">
            <a:avLst/>
          </a:prstGeom>
        </p:spPr>
      </p:pic>
      <p:pic>
        <p:nvPicPr>
          <p:cNvPr id="68" name="Image 6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6580" y="3284984"/>
            <a:ext cx="288032" cy="288032"/>
          </a:xfrm>
          <a:prstGeom prst="rect">
            <a:avLst/>
          </a:prstGeom>
        </p:spPr>
      </p:pic>
      <p:graphicFrame>
        <p:nvGraphicFramePr>
          <p:cNvPr id="71" name="Tableau 70"/>
          <p:cNvGraphicFramePr>
            <a:graphicFrameLocks noGrp="1"/>
          </p:cNvGraphicFramePr>
          <p:nvPr/>
        </p:nvGraphicFramePr>
        <p:xfrm>
          <a:off x="827584" y="378904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Plancher = 33 H</a:t>
                      </a:r>
                      <a:br>
                        <a:rPr lang="fr-FR" sz="20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Plafond = 35 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967300" y="1988840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A D 3</a:t>
                      </a:r>
                    </a:p>
                    <a:p>
                      <a:r>
                        <a:rPr lang="fr-FR" sz="2400" b="1" dirty="0" smtClean="0"/>
                        <a:t>     D 8 2</a:t>
                      </a:r>
                    </a:p>
                    <a:p>
                      <a:r>
                        <a:rPr lang="fr-FR" sz="2400" b="1" dirty="0" smtClean="0"/>
                        <a:t>     A D 3 </a:t>
                      </a:r>
                    </a:p>
                    <a:p>
                      <a:r>
                        <a:rPr lang="fr-FR" sz="2400" b="1" dirty="0" smtClean="0"/>
                        <a:t>     A 8 6 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8" name="Image 27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2823240"/>
            <a:ext cx="288032" cy="288032"/>
          </a:xfrm>
          <a:prstGeom prst="rect">
            <a:avLst/>
          </a:prstGeom>
        </p:spPr>
      </p:pic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2463200"/>
            <a:ext cx="288032" cy="288032"/>
          </a:xfrm>
          <a:prstGeom prst="rect">
            <a:avLst/>
          </a:prstGeom>
        </p:spPr>
      </p:pic>
      <p:pic>
        <p:nvPicPr>
          <p:cNvPr id="32" name="Image 3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2103160"/>
            <a:ext cx="288032" cy="288032"/>
          </a:xfrm>
          <a:prstGeom prst="rect">
            <a:avLst/>
          </a:prstGeom>
        </p:spPr>
      </p:pic>
      <p:pic>
        <p:nvPicPr>
          <p:cNvPr id="33" name="Image 3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43608" y="3183280"/>
            <a:ext cx="288032" cy="288032"/>
          </a:xfrm>
          <a:prstGeom prst="rect">
            <a:avLst/>
          </a:prstGeom>
        </p:spPr>
      </p:pic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2564904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2204864"/>
            <a:ext cx="288032" cy="288032"/>
          </a:xfrm>
          <a:prstGeom prst="rect">
            <a:avLst/>
          </a:prstGeom>
        </p:spPr>
      </p:pic>
      <p:pic>
        <p:nvPicPr>
          <p:cNvPr id="36" name="Image 3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4656" y="2852936"/>
            <a:ext cx="288032" cy="288032"/>
          </a:xfrm>
          <a:prstGeom prst="rect">
            <a:avLst/>
          </a:prstGeom>
        </p:spPr>
      </p:pic>
      <p:pic>
        <p:nvPicPr>
          <p:cNvPr id="37" name="Image 36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84656" y="3212976"/>
            <a:ext cx="288032" cy="288032"/>
          </a:xfrm>
          <a:prstGeom prst="rect">
            <a:avLst/>
          </a:prstGeom>
        </p:spPr>
      </p:pic>
      <p:pic>
        <p:nvPicPr>
          <p:cNvPr id="38" name="Image 3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0356" y="2492896"/>
            <a:ext cx="288032" cy="288032"/>
          </a:xfrm>
          <a:prstGeom prst="rect">
            <a:avLst/>
          </a:prstGeom>
        </p:spPr>
      </p:pic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80356" y="2132856"/>
            <a:ext cx="288032" cy="288032"/>
          </a:xfrm>
          <a:prstGeom prst="rect">
            <a:avLst/>
          </a:prstGeom>
        </p:spPr>
      </p:pic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2915816" y="3789040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Plancher = 37 H</a:t>
                      </a:r>
                      <a:br>
                        <a:rPr lang="fr-FR" sz="20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Plafond = 39 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4932040" y="3724384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Plancher = 32 H</a:t>
                      </a:r>
                      <a:br>
                        <a:rPr lang="fr-FR" sz="20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Plafond = 34 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7020272" y="3717032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Plancher = 36 H</a:t>
                      </a:r>
                      <a:br>
                        <a:rPr lang="fr-FR" sz="20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Plafond = 38 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827584" y="4725144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6SA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2987824" y="4725144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7SA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4932040" y="4509120"/>
          <a:ext cx="187220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3SA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ou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 6SA 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7020272" y="4522440"/>
          <a:ext cx="187220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6SA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ou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 7SA 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4716016" y="5661248"/>
          <a:ext cx="201622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4SA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j’ai 17HL</a:t>
                      </a: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Passez avec 15H</a:t>
                      </a: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6SA avec 16-17H</a:t>
                      </a:r>
                      <a:endParaRPr lang="fr-FR" sz="3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6804248" y="5661248"/>
          <a:ext cx="216024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5SA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j’ai 21HL</a:t>
                      </a: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6SA avec 15HL</a:t>
                      </a: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7SA avec 16-17HL</a:t>
                      </a:r>
                      <a:endParaRPr lang="fr-FR" sz="3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16632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12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67544" y="890717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LES ENCHERES PROPOSITIONNELLES DE CHELEM SUR L’OUVERTURE D’1SA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395536" y="191683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Dans le doute on utilise un palier inutile</a:t>
            </a:r>
            <a:endParaRPr lang="fr-FR" sz="3600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835696" y="2708920"/>
          <a:ext cx="532859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859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2SA - 9HL Proposition de manche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971600" y="3501008"/>
          <a:ext cx="6984776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477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4SA - 17HL Proposition de petit chelem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79512" y="4581128"/>
          <a:ext cx="835292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72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5SA - 21HL Proposition de grand chelem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475656" y="5661248"/>
          <a:ext cx="6408712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Avec 15H, l’ouvreur refuse la proposition.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Avec 16 ou 17H, il accepte.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1534</TotalTime>
  <Words>835</Words>
  <Application>Microsoft Office PowerPoint</Application>
  <PresentationFormat>Affichage à l'écran (4:3)</PresentationFormat>
  <Paragraphs>202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190</cp:revision>
  <dcterms:created xsi:type="dcterms:W3CDTF">2019-10-05T07:23:17Z</dcterms:created>
  <dcterms:modified xsi:type="dcterms:W3CDTF">2019-11-08T23:06:08Z</dcterms:modified>
</cp:coreProperties>
</file>