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5"/>
  </p:notesMasterIdLst>
  <p:sldIdLst>
    <p:sldId id="258" r:id="rId2"/>
    <p:sldId id="322" r:id="rId3"/>
    <p:sldId id="324" r:id="rId4"/>
    <p:sldId id="325" r:id="rId5"/>
    <p:sldId id="326" r:id="rId6"/>
    <p:sldId id="327" r:id="rId7"/>
    <p:sldId id="323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321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3" autoAdjust="0"/>
  </p:normalViewPr>
  <p:slideViewPr>
    <p:cSldViewPr>
      <p:cViewPr varScale="1">
        <p:scale>
          <a:sx n="102" d="100"/>
          <a:sy n="102" d="100"/>
        </p:scale>
        <p:origin x="-6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86952-2BC9-438F-950F-C40578417B4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D676C-7756-444B-B040-49F48653CA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11.jpeg"/><Relationship Id="rId4" Type="http://schemas.openxmlformats.org/officeDocument/2006/relationships/image" Target="../media/image8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8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719064" y="3212976"/>
            <a:ext cx="8424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Correction des exercices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467544" y="1196752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QU’EST-CE QU’UNE LEVEE DE LONGUEUR ?</a:t>
            </a:r>
            <a:endParaRPr lang="fr-FR" sz="36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259632" y="2636912"/>
          <a:ext cx="4104456" cy="2880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04456"/>
              </a:tblGrid>
              <a:tr h="7695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A R D 9</a:t>
                      </a:r>
                    </a:p>
                  </a:txBody>
                  <a:tcPr/>
                </a:tc>
              </a:tr>
              <a:tr h="1055388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 smtClean="0"/>
                        <a:t>    8 7 6 5                 V 10</a:t>
                      </a:r>
                    </a:p>
                    <a:p>
                      <a:pPr algn="l"/>
                      <a:r>
                        <a:rPr lang="fr-FR" sz="2800" b="1" dirty="0" smtClean="0"/>
                        <a:t>                                 D 10</a:t>
                      </a:r>
                      <a:endParaRPr lang="fr-FR" sz="2800" b="1" dirty="0"/>
                    </a:p>
                  </a:txBody>
                  <a:tcPr/>
                </a:tc>
              </a:tr>
              <a:tr h="1055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4 3 2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3645024"/>
            <a:ext cx="360040" cy="36004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259632" y="1844824"/>
            <a:ext cx="7344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Etui 3 : contre-exemple</a:t>
            </a:r>
            <a:endParaRPr lang="fr-FR" sz="3200" dirty="0"/>
          </a:p>
        </p:txBody>
      </p:sp>
      <p:pic>
        <p:nvPicPr>
          <p:cNvPr id="9" name="Image 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2780928"/>
            <a:ext cx="285750" cy="285750"/>
          </a:xfrm>
          <a:prstGeom prst="rect">
            <a:avLst/>
          </a:prstGeom>
        </p:spPr>
      </p:pic>
      <p:pic>
        <p:nvPicPr>
          <p:cNvPr id="11" name="Image 10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63888" y="3933056"/>
            <a:ext cx="285750" cy="285750"/>
          </a:xfrm>
          <a:prstGeom prst="rect">
            <a:avLst/>
          </a:prstGeom>
        </p:spPr>
      </p:pic>
      <p:pic>
        <p:nvPicPr>
          <p:cNvPr id="12" name="Image 11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4943450"/>
            <a:ext cx="285750" cy="285750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3501008"/>
            <a:ext cx="285750" cy="285750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63888" y="3501008"/>
            <a:ext cx="285750" cy="285750"/>
          </a:xfrm>
          <a:prstGeom prst="rect">
            <a:avLst/>
          </a:prstGeom>
        </p:spPr>
      </p:pic>
      <p:pic>
        <p:nvPicPr>
          <p:cNvPr id="15" name="Image 1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4581128"/>
            <a:ext cx="285750" cy="285750"/>
          </a:xfrm>
          <a:prstGeom prst="rect">
            <a:avLst/>
          </a:prstGeom>
        </p:spPr>
      </p:pic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5508104" y="2636912"/>
          <a:ext cx="3168352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</a:tblGrid>
              <a:tr h="11521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Le déclarant joue A R D puis  joue le 9 de           qui fait la levée.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17" name="Image 1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22554" y="2996952"/>
            <a:ext cx="285750" cy="285750"/>
          </a:xfrm>
          <a:prstGeom prst="rect">
            <a:avLst/>
          </a:prstGeom>
        </p:spPr>
      </p:pic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5508104" y="3861048"/>
          <a:ext cx="3168352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</a:tblGrid>
              <a:tr h="11521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Cette dernière levée n’est pas une levée de longueur car Ouest</a:t>
                      </a:r>
                      <a:r>
                        <a:rPr lang="fr-FR" sz="2000" baseline="0" dirty="0" smtClean="0">
                          <a:solidFill>
                            <a:schemeClr val="tx1"/>
                          </a:solidFill>
                        </a:rPr>
                        <a:t> possède encore une carte quand le 9 est joué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1259632" y="5661248"/>
          <a:ext cx="7344816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44816"/>
              </a:tblGrid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Le 9 fait la levée, car le Valet et le 10 ont été joués par Est. 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467544" y="1196752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RESIDU ET REPARTITION DU RESIDU</a:t>
            </a:r>
            <a:endParaRPr lang="fr-FR" sz="36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259632" y="2996952"/>
          <a:ext cx="4104456" cy="2880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04456"/>
              </a:tblGrid>
              <a:tr h="7695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A R D 2</a:t>
                      </a:r>
                    </a:p>
                  </a:txBody>
                  <a:tcPr/>
                </a:tc>
              </a:tr>
              <a:tr h="1055388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 smtClean="0"/>
                        <a:t>    </a:t>
                      </a:r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V 10 7                 9 8 6</a:t>
                      </a:r>
                    </a:p>
                    <a:p>
                      <a:pPr algn="l"/>
                      <a:r>
                        <a:rPr lang="fr-FR" sz="2800" b="1" dirty="0" smtClean="0"/>
                        <a:t>    D                         10</a:t>
                      </a:r>
                      <a:endParaRPr lang="fr-FR" sz="2800" b="1" dirty="0"/>
                    </a:p>
                  </a:txBody>
                  <a:tcPr/>
                </a:tc>
              </a:tr>
              <a:tr h="1055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5 4 3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4077072"/>
            <a:ext cx="360040" cy="36004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259632" y="1844824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Etui 1 :</a:t>
            </a:r>
            <a:endParaRPr lang="fr-FR" sz="3200" dirty="0"/>
          </a:p>
        </p:txBody>
      </p:sp>
      <p:pic>
        <p:nvPicPr>
          <p:cNvPr id="9" name="Image 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3140968"/>
            <a:ext cx="285750" cy="285750"/>
          </a:xfrm>
          <a:prstGeom prst="rect">
            <a:avLst/>
          </a:prstGeom>
        </p:spPr>
      </p:pic>
      <p:pic>
        <p:nvPicPr>
          <p:cNvPr id="10" name="Image 9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331640" y="4293096"/>
            <a:ext cx="285750" cy="285750"/>
          </a:xfrm>
          <a:prstGeom prst="rect">
            <a:avLst/>
          </a:prstGeom>
        </p:spPr>
      </p:pic>
      <p:pic>
        <p:nvPicPr>
          <p:cNvPr id="11" name="Image 10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63888" y="4293096"/>
            <a:ext cx="285750" cy="285750"/>
          </a:xfrm>
          <a:prstGeom prst="rect">
            <a:avLst/>
          </a:prstGeom>
        </p:spPr>
      </p:pic>
      <p:pic>
        <p:nvPicPr>
          <p:cNvPr id="12" name="Image 11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5303490"/>
            <a:ext cx="285750" cy="285750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3861048"/>
            <a:ext cx="285750" cy="285750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63888" y="3861048"/>
            <a:ext cx="285750" cy="285750"/>
          </a:xfrm>
          <a:prstGeom prst="rect">
            <a:avLst/>
          </a:prstGeom>
        </p:spPr>
      </p:pic>
      <p:pic>
        <p:nvPicPr>
          <p:cNvPr id="15" name="Image 1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4941168"/>
            <a:ext cx="285750" cy="285750"/>
          </a:xfrm>
          <a:prstGeom prst="rect">
            <a:avLst/>
          </a:prstGeom>
        </p:spPr>
      </p:pic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5652120" y="3645024"/>
          <a:ext cx="280831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</a:tblGrid>
              <a:tr h="11521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Chacun des adversaires possèdent  3 cartes 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On dit que le résidu est réparti     </a:t>
                      </a:r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3-3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17" name="Image 1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28384" y="4005064"/>
            <a:ext cx="285750" cy="285750"/>
          </a:xfrm>
          <a:prstGeom prst="rect">
            <a:avLst/>
          </a:prstGeom>
        </p:spPr>
      </p:pic>
      <p:sp>
        <p:nvSpPr>
          <p:cNvPr id="21" name="ZoneTexte 20"/>
          <p:cNvSpPr txBox="1"/>
          <p:nvPr/>
        </p:nvSpPr>
        <p:spPr>
          <a:xfrm>
            <a:off x="2627784" y="1772816"/>
            <a:ext cx="54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L’ensemble des cartes ( 6 à      )  que possèdent l’adversaire est appelé résidu.</a:t>
            </a:r>
            <a:endParaRPr lang="fr-FR" sz="2400" dirty="0"/>
          </a:p>
        </p:txBody>
      </p:sp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84168" y="1844824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259632" y="2924944"/>
          <a:ext cx="4104456" cy="2880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04456"/>
              </a:tblGrid>
              <a:tr h="7695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A R D 6</a:t>
                      </a:r>
                    </a:p>
                  </a:txBody>
                  <a:tcPr/>
                </a:tc>
              </a:tr>
              <a:tr h="1055388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 smtClean="0"/>
                        <a:t>    </a:t>
                      </a:r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9 8 7 5                 V 10</a:t>
                      </a:r>
                    </a:p>
                    <a:p>
                      <a:pPr algn="l"/>
                      <a:r>
                        <a:rPr lang="fr-FR" sz="2800" b="1" dirty="0" smtClean="0"/>
                        <a:t>                                 D 10</a:t>
                      </a:r>
                      <a:endParaRPr lang="fr-FR" sz="2800" b="1" dirty="0"/>
                    </a:p>
                  </a:txBody>
                  <a:tcPr/>
                </a:tc>
              </a:tr>
              <a:tr h="1055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4 3 2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3861048"/>
            <a:ext cx="360040" cy="36004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259632" y="1844824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Etui 2</a:t>
            </a:r>
            <a:endParaRPr lang="fr-FR" sz="3200" dirty="0"/>
          </a:p>
        </p:txBody>
      </p:sp>
      <p:pic>
        <p:nvPicPr>
          <p:cNvPr id="9" name="Image 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3068960"/>
            <a:ext cx="285750" cy="285750"/>
          </a:xfrm>
          <a:prstGeom prst="rect">
            <a:avLst/>
          </a:prstGeom>
        </p:spPr>
      </p:pic>
      <p:pic>
        <p:nvPicPr>
          <p:cNvPr id="11" name="Image 10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63888" y="4221088"/>
            <a:ext cx="285750" cy="285750"/>
          </a:xfrm>
          <a:prstGeom prst="rect">
            <a:avLst/>
          </a:prstGeom>
        </p:spPr>
      </p:pic>
      <p:pic>
        <p:nvPicPr>
          <p:cNvPr id="12" name="Image 11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5231482"/>
            <a:ext cx="285750" cy="285750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3789040"/>
            <a:ext cx="285750" cy="285750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63888" y="3789040"/>
            <a:ext cx="285750" cy="285750"/>
          </a:xfrm>
          <a:prstGeom prst="rect">
            <a:avLst/>
          </a:prstGeom>
        </p:spPr>
      </p:pic>
      <p:pic>
        <p:nvPicPr>
          <p:cNvPr id="15" name="Image 1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4869160"/>
            <a:ext cx="285750" cy="285750"/>
          </a:xfrm>
          <a:prstGeom prst="rect">
            <a:avLst/>
          </a:prstGeom>
        </p:spPr>
      </p:pic>
      <p:sp>
        <p:nvSpPr>
          <p:cNvPr id="20" name="ZoneTexte 19"/>
          <p:cNvSpPr txBox="1"/>
          <p:nvPr/>
        </p:nvSpPr>
        <p:spPr>
          <a:xfrm>
            <a:off x="467544" y="1196752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RESIDU ET REPARTITION DU RESIDU</a:t>
            </a:r>
            <a:endParaRPr lang="fr-FR" sz="3600" dirty="0"/>
          </a:p>
        </p:txBody>
      </p:sp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652120" y="3573016"/>
          <a:ext cx="3096344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Ici le résidu est réparti           </a:t>
                      </a:r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4-2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solidFill>
                            <a:schemeClr val="tx1"/>
                          </a:solidFill>
                        </a:rPr>
                        <a:t>Quand Nord joue son 4</a:t>
                      </a:r>
                      <a:r>
                        <a:rPr lang="fr-FR" sz="18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solidFill>
                            <a:schemeClr val="tx1"/>
                          </a:solidFill>
                        </a:rPr>
                        <a:t>La levée est remportée par Ouest. 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16416" y="4365104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259632" y="3573016"/>
          <a:ext cx="4104456" cy="184427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04456"/>
              </a:tblGrid>
              <a:tr h="4521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 A R D 5 2</a:t>
                      </a:r>
                    </a:p>
                  </a:txBody>
                  <a:tcPr/>
                </a:tc>
              </a:tr>
              <a:tr h="705975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 smtClean="0"/>
                        <a:t>    V 10 </a:t>
                      </a:r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9                 8 7                  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01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 6 4 3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4221087"/>
            <a:ext cx="360040" cy="36004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259632" y="2124145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Exercice 1 :</a:t>
            </a:r>
            <a:endParaRPr lang="fr-FR" sz="3200" dirty="0"/>
          </a:p>
        </p:txBody>
      </p:sp>
      <p:pic>
        <p:nvPicPr>
          <p:cNvPr id="9" name="Image 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3717031"/>
            <a:ext cx="285750" cy="285750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4221087"/>
            <a:ext cx="285750" cy="285750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63888" y="4221087"/>
            <a:ext cx="285750" cy="285750"/>
          </a:xfrm>
          <a:prstGeom prst="rect">
            <a:avLst/>
          </a:prstGeom>
        </p:spPr>
      </p:pic>
      <p:pic>
        <p:nvPicPr>
          <p:cNvPr id="15" name="Image 1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4941167"/>
            <a:ext cx="285750" cy="285750"/>
          </a:xfrm>
          <a:prstGeom prst="rect">
            <a:avLst/>
          </a:prstGeom>
        </p:spPr>
      </p:pic>
      <p:sp>
        <p:nvSpPr>
          <p:cNvPr id="20" name="ZoneTexte 19"/>
          <p:cNvSpPr txBox="1"/>
          <p:nvPr/>
        </p:nvSpPr>
        <p:spPr>
          <a:xfrm>
            <a:off x="467544" y="1196752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RESIDU ET REPARTITION DU RESIDU</a:t>
            </a:r>
            <a:endParaRPr lang="fr-FR" sz="3600" dirty="0"/>
          </a:p>
        </p:txBody>
      </p:sp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508104" y="2060848"/>
          <a:ext cx="309634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Quel est le nombre de levées de longueurs ?</a:t>
                      </a:r>
                      <a:endParaRPr lang="fr-FR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5508104" y="3645024"/>
          <a:ext cx="3096344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16561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Nord possède 2 cartes de plus que Ouest,</a:t>
                      </a:r>
                      <a:r>
                        <a:rPr lang="fr-FR" sz="2800" baseline="0" dirty="0" smtClean="0">
                          <a:solidFill>
                            <a:schemeClr val="tx1"/>
                          </a:solidFill>
                        </a:rPr>
                        <a:t> le plus long des joueurs de flanc.</a:t>
                      </a:r>
                      <a:endParaRPr lang="fr-FR" sz="2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259632" y="3573016"/>
          <a:ext cx="4104456" cy="184427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04456"/>
              </a:tblGrid>
              <a:tr h="4521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 A R 6 5 2</a:t>
                      </a:r>
                    </a:p>
                  </a:txBody>
                  <a:tcPr/>
                </a:tc>
              </a:tr>
              <a:tr h="705975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 smtClean="0"/>
                        <a:t>    V 10 </a:t>
                      </a:r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9 7               8                  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01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 D 4 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4221087"/>
            <a:ext cx="360040" cy="36004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259632" y="2124145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Exercice 1 :</a:t>
            </a:r>
            <a:endParaRPr lang="fr-FR" sz="3200" dirty="0"/>
          </a:p>
        </p:txBody>
      </p:sp>
      <p:pic>
        <p:nvPicPr>
          <p:cNvPr id="9" name="Image 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3717031"/>
            <a:ext cx="285750" cy="285750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4221087"/>
            <a:ext cx="285750" cy="285750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63888" y="4221087"/>
            <a:ext cx="285750" cy="285750"/>
          </a:xfrm>
          <a:prstGeom prst="rect">
            <a:avLst/>
          </a:prstGeom>
        </p:spPr>
      </p:pic>
      <p:pic>
        <p:nvPicPr>
          <p:cNvPr id="15" name="Image 1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4941167"/>
            <a:ext cx="285750" cy="285750"/>
          </a:xfrm>
          <a:prstGeom prst="rect">
            <a:avLst/>
          </a:prstGeom>
        </p:spPr>
      </p:pic>
      <p:sp>
        <p:nvSpPr>
          <p:cNvPr id="20" name="ZoneTexte 19"/>
          <p:cNvSpPr txBox="1"/>
          <p:nvPr/>
        </p:nvSpPr>
        <p:spPr>
          <a:xfrm>
            <a:off x="467544" y="1196752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RESIDU ET REPARTITION DU RESIDU</a:t>
            </a:r>
            <a:endParaRPr lang="fr-FR" sz="3600" dirty="0"/>
          </a:p>
        </p:txBody>
      </p:sp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508104" y="2060848"/>
          <a:ext cx="309634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Quel est le nombre de levées de longueurs ?</a:t>
                      </a:r>
                      <a:endParaRPr lang="fr-FR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5508104" y="3645024"/>
          <a:ext cx="3096344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16561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Nord possède 1 cartes de plus que Ouest,</a:t>
                      </a:r>
                      <a:r>
                        <a:rPr lang="fr-FR" sz="2800" baseline="0" dirty="0" smtClean="0">
                          <a:solidFill>
                            <a:schemeClr val="tx1"/>
                          </a:solidFill>
                        </a:rPr>
                        <a:t> le plus long des joueurs de flanc.</a:t>
                      </a:r>
                      <a:endParaRPr lang="fr-FR" sz="2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259632" y="2924944"/>
          <a:ext cx="4104456" cy="184427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04456"/>
              </a:tblGrid>
              <a:tr h="4521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    R D 4</a:t>
                      </a:r>
                    </a:p>
                  </a:txBody>
                  <a:tcPr/>
                </a:tc>
              </a:tr>
              <a:tr h="705975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 smtClean="0"/>
                        <a:t>    V 10 </a:t>
                      </a:r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9 8 7               8                  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01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    A 6 5 3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3848" y="3573015"/>
            <a:ext cx="360040" cy="36004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259632" y="2124145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Exercice 1 :</a:t>
            </a:r>
            <a:endParaRPr lang="fr-FR" sz="3200" dirty="0"/>
          </a:p>
        </p:txBody>
      </p:sp>
      <p:pic>
        <p:nvPicPr>
          <p:cNvPr id="9" name="Image 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4082" y="3068959"/>
            <a:ext cx="285750" cy="285750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3573015"/>
            <a:ext cx="285750" cy="285750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6210" y="3573015"/>
            <a:ext cx="285750" cy="285750"/>
          </a:xfrm>
          <a:prstGeom prst="rect">
            <a:avLst/>
          </a:prstGeom>
        </p:spPr>
      </p:pic>
      <p:pic>
        <p:nvPicPr>
          <p:cNvPr id="15" name="Image 1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4082" y="4293095"/>
            <a:ext cx="285750" cy="285750"/>
          </a:xfrm>
          <a:prstGeom prst="rect">
            <a:avLst/>
          </a:prstGeom>
        </p:spPr>
      </p:pic>
      <p:sp>
        <p:nvSpPr>
          <p:cNvPr id="20" name="ZoneTexte 19"/>
          <p:cNvSpPr txBox="1"/>
          <p:nvPr/>
        </p:nvSpPr>
        <p:spPr>
          <a:xfrm>
            <a:off x="467544" y="1196752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RESIDU ET REPARTITION DU RESIDU</a:t>
            </a:r>
            <a:endParaRPr lang="fr-FR" sz="3600" dirty="0"/>
          </a:p>
        </p:txBody>
      </p:sp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508104" y="2060848"/>
          <a:ext cx="309634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Quel est le nombre de levées de longueurs ?</a:t>
                      </a:r>
                      <a:endParaRPr lang="fr-FR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5508104" y="3645024"/>
          <a:ext cx="3096344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16561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Nord possède le même nombre de  cartes que Ouest,</a:t>
                      </a:r>
                      <a:r>
                        <a:rPr lang="fr-FR" sz="2800" baseline="0" dirty="0" smtClean="0">
                          <a:solidFill>
                            <a:schemeClr val="tx1"/>
                          </a:solidFill>
                        </a:rPr>
                        <a:t> le plus long des joueurs de flanc.</a:t>
                      </a:r>
                      <a:endParaRPr lang="fr-FR" sz="2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179512" y="5042872"/>
          <a:ext cx="518457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4576"/>
              </a:tblGrid>
              <a:tr h="12241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Pour qu’une levée de longueur puisse être réalisée, il faut que le mort ou le déclarant possède plus de cartes que le plus long des adversaires.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39552" y="2924944"/>
          <a:ext cx="2592288" cy="16564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92288"/>
              </a:tblGrid>
              <a:tr h="4521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A R 7 4</a:t>
                      </a:r>
                    </a:p>
                  </a:txBody>
                  <a:tcPr/>
                </a:tc>
              </a:tr>
              <a:tr h="417944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    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01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6 5 2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19672" y="3501008"/>
            <a:ext cx="360040" cy="36004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51520" y="1916832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Exercice 2 :</a:t>
            </a:r>
            <a:endParaRPr lang="fr-FR" sz="3200" dirty="0"/>
          </a:p>
        </p:txBody>
      </p:sp>
      <p:sp>
        <p:nvSpPr>
          <p:cNvPr id="20" name="ZoneTexte 19"/>
          <p:cNvSpPr txBox="1"/>
          <p:nvPr/>
        </p:nvSpPr>
        <p:spPr>
          <a:xfrm>
            <a:off x="467544" y="1196752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RESIDU ET REPARTITION DU RESIDU</a:t>
            </a:r>
            <a:endParaRPr lang="fr-FR" sz="3600" dirty="0"/>
          </a:p>
        </p:txBody>
      </p:sp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2339752" y="1844824"/>
          <a:ext cx="655272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2728"/>
              </a:tblGrid>
              <a:tr h="8640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Quel est le nombre de levées de longueurs avec un résidu favorable ?</a:t>
                      </a:r>
                      <a:endParaRPr lang="fr-FR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3275856" y="3212976"/>
          <a:ext cx="5688632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632"/>
              </a:tblGrid>
              <a:tr h="10081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 levée de longueur si le résidu est réparti 3-3 en rendant 1 fois la main. </a:t>
                      </a:r>
                      <a:endParaRPr lang="fr-FR" sz="2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611560" y="4868885"/>
          <a:ext cx="2592288" cy="16564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92288"/>
              </a:tblGrid>
              <a:tr h="4521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A 6 5 3</a:t>
                      </a:r>
                    </a:p>
                  </a:txBody>
                  <a:tcPr/>
                </a:tc>
              </a:tr>
              <a:tr h="417944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    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01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R D 7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Image 17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5444949"/>
            <a:ext cx="360040" cy="360040"/>
          </a:xfrm>
          <a:prstGeom prst="rect">
            <a:avLst/>
          </a:prstGeom>
        </p:spPr>
      </p:pic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3347864" y="5156917"/>
          <a:ext cx="5688632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632"/>
              </a:tblGrid>
              <a:tr h="10081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 levée de longueur si le résidu est réparti 3-2. </a:t>
                      </a:r>
                      <a:endParaRPr lang="fr-FR" sz="2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39552" y="2924944"/>
          <a:ext cx="2592288" cy="16564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92288"/>
              </a:tblGrid>
              <a:tr h="4521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A R D 5 2</a:t>
                      </a:r>
                    </a:p>
                  </a:txBody>
                  <a:tcPr/>
                </a:tc>
              </a:tr>
              <a:tr h="417944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    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01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8 4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19672" y="3501008"/>
            <a:ext cx="360040" cy="36004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51520" y="1916832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Exercice 2 :</a:t>
            </a:r>
            <a:endParaRPr lang="fr-FR" sz="3200" dirty="0"/>
          </a:p>
        </p:txBody>
      </p:sp>
      <p:sp>
        <p:nvSpPr>
          <p:cNvPr id="20" name="ZoneTexte 19"/>
          <p:cNvSpPr txBox="1"/>
          <p:nvPr/>
        </p:nvSpPr>
        <p:spPr>
          <a:xfrm>
            <a:off x="467544" y="1196752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RESIDU ET REPARTITION DU RESIDU</a:t>
            </a:r>
            <a:endParaRPr lang="fr-FR" sz="3600" dirty="0"/>
          </a:p>
        </p:txBody>
      </p:sp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2339752" y="1844824"/>
          <a:ext cx="655272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2728"/>
              </a:tblGrid>
              <a:tr h="8640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Quel est le nombre de levées de longueurs avec un résidu favorable ?</a:t>
                      </a:r>
                      <a:endParaRPr lang="fr-FR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3275856" y="3068960"/>
          <a:ext cx="5688632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632"/>
              </a:tblGrid>
              <a:tr h="10081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 levées de longueur si le résidu est réparti 3-3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 levée de longueur si le résidu est réparti 4-2 en rendant 1 fois la main. </a:t>
                      </a:r>
                      <a:endParaRPr lang="fr-FR" sz="2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611560" y="4868885"/>
          <a:ext cx="2592288" cy="16564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92288"/>
              </a:tblGrid>
              <a:tr h="4521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A 7 6 2</a:t>
                      </a:r>
                    </a:p>
                  </a:txBody>
                  <a:tcPr/>
                </a:tc>
              </a:tr>
              <a:tr h="417944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    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01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8 5 4 3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Image 17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5444949"/>
            <a:ext cx="360040" cy="360040"/>
          </a:xfrm>
          <a:prstGeom prst="rect">
            <a:avLst/>
          </a:prstGeom>
        </p:spPr>
      </p:pic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3275856" y="5085184"/>
          <a:ext cx="5688632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632"/>
              </a:tblGrid>
              <a:tr h="10083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 levée de longueur si le résidu est réparti 3-2 en rendant 2 fois la main.</a:t>
                      </a:r>
                      <a:endParaRPr lang="fr-FR" sz="2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39552" y="2708920"/>
          <a:ext cx="2592288" cy="16564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92288"/>
              </a:tblGrid>
              <a:tr h="4521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A R 5 2</a:t>
                      </a:r>
                    </a:p>
                  </a:txBody>
                  <a:tcPr/>
                </a:tc>
              </a:tr>
              <a:tr h="417944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    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01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8 6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19672" y="3284984"/>
            <a:ext cx="360040" cy="36004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51520" y="1772816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Exercice 2 :</a:t>
            </a:r>
            <a:endParaRPr lang="fr-FR" sz="3200" dirty="0"/>
          </a:p>
        </p:txBody>
      </p:sp>
      <p:sp>
        <p:nvSpPr>
          <p:cNvPr id="20" name="ZoneTexte 19"/>
          <p:cNvSpPr txBox="1"/>
          <p:nvPr/>
        </p:nvSpPr>
        <p:spPr>
          <a:xfrm>
            <a:off x="467544" y="980728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RESIDU ET REPARTITION DU RESIDU</a:t>
            </a:r>
            <a:endParaRPr lang="fr-FR" sz="3600" dirty="0"/>
          </a:p>
        </p:txBody>
      </p:sp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2339752" y="1700808"/>
          <a:ext cx="655272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2728"/>
              </a:tblGrid>
              <a:tr h="8640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Quel est le nombre de levées de longueurs avec un résidu favorable ?</a:t>
                      </a:r>
                      <a:endParaRPr lang="fr-FR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3275856" y="2708920"/>
          <a:ext cx="5688632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632"/>
              </a:tblGrid>
              <a:tr h="10081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0  levée de longueur  car l’un des joueurs de flanc possède au moins 4 cartes . </a:t>
                      </a:r>
                      <a:endParaRPr lang="fr-FR" sz="2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611560" y="4725144"/>
          <a:ext cx="2592288" cy="16564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92288"/>
              </a:tblGrid>
              <a:tr h="4521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A 9 7 6 5</a:t>
                      </a:r>
                    </a:p>
                  </a:txBody>
                  <a:tcPr/>
                </a:tc>
              </a:tr>
              <a:tr h="417944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    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01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8 4 3 2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Image 17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5301208"/>
            <a:ext cx="360040" cy="360040"/>
          </a:xfrm>
          <a:prstGeom prst="rect">
            <a:avLst/>
          </a:prstGeom>
        </p:spPr>
      </p:pic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3275856" y="4149080"/>
          <a:ext cx="5688632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632"/>
              </a:tblGrid>
              <a:tr h="10083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 levées de longueur si le résidu est réparti 2-2 en rendant 1 fois la main.</a:t>
                      </a:r>
                      <a:endParaRPr lang="fr-FR" sz="2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 levées de longueur si le résidu est réparti 3-1 en rendant 2 fois la main.</a:t>
                      </a:r>
                      <a:endParaRPr lang="fr-FR" sz="2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 levée de longueur si le résidu est réparti 4-0 en rendant 3 fois la main.</a:t>
                      </a:r>
                      <a:endParaRPr lang="fr-FR" sz="2800" dirty="0" smtClean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39552" y="2708920"/>
          <a:ext cx="2592288" cy="16564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92288"/>
              </a:tblGrid>
              <a:tr h="4521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7 6 4 3</a:t>
                      </a:r>
                    </a:p>
                  </a:txBody>
                  <a:tcPr/>
                </a:tc>
              </a:tr>
              <a:tr h="417944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    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01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A R D 5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19672" y="3284984"/>
            <a:ext cx="360040" cy="36004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51520" y="1772816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Exercice 2 :</a:t>
            </a:r>
            <a:endParaRPr lang="fr-FR" sz="3200" dirty="0"/>
          </a:p>
        </p:txBody>
      </p:sp>
      <p:sp>
        <p:nvSpPr>
          <p:cNvPr id="20" name="ZoneTexte 19"/>
          <p:cNvSpPr txBox="1"/>
          <p:nvPr/>
        </p:nvSpPr>
        <p:spPr>
          <a:xfrm>
            <a:off x="467544" y="980728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RESIDU ET REPARTITION DU RESIDU</a:t>
            </a:r>
            <a:endParaRPr lang="fr-FR" sz="3600" dirty="0"/>
          </a:p>
        </p:txBody>
      </p:sp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2339752" y="1700808"/>
          <a:ext cx="655272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2728"/>
              </a:tblGrid>
              <a:tr h="8640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Quel est le nombre de levées de longueurs avec un résidu favorable ?</a:t>
                      </a:r>
                      <a:endParaRPr lang="fr-FR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3275856" y="2708920"/>
          <a:ext cx="5688632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632"/>
              </a:tblGrid>
              <a:tr h="10081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 levées de longueur si le résidu est réparti 2-2 ou 3-1.</a:t>
                      </a:r>
                      <a:endParaRPr lang="fr-FR" sz="2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 levée de longueur si le résidu est réparti 4-0 en rendant 1 fois la main.</a:t>
                      </a:r>
                      <a:endParaRPr lang="fr-FR" sz="2800" dirty="0" smtClean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611560" y="4725144"/>
          <a:ext cx="2592288" cy="16564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92288"/>
              </a:tblGrid>
              <a:tr h="4521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-</a:t>
                      </a:r>
                    </a:p>
                  </a:txBody>
                  <a:tcPr/>
                </a:tc>
              </a:tr>
              <a:tr h="417944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    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01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A R D 5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Image 17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5301208"/>
            <a:ext cx="360040" cy="360040"/>
          </a:xfrm>
          <a:prstGeom prst="rect">
            <a:avLst/>
          </a:prstGeom>
        </p:spPr>
      </p:pic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3347864" y="5157192"/>
          <a:ext cx="5688632" cy="1008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632"/>
              </a:tblGrid>
              <a:tr h="10083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 levée de longueur si le résidu est réparti 4-4 en rendant 1 fois la main.</a:t>
                      </a:r>
                      <a:endParaRPr lang="fr-FR" sz="2800" dirty="0" smtClean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179512" y="1988840"/>
          <a:ext cx="655272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2728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572000" y="4941168"/>
          <a:ext cx="2592288" cy="864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</a:tblGrid>
              <a:tr h="86409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467544" y="980728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PROBABILITES DE REPARTITION DU RESIDU</a:t>
            </a:r>
            <a:endParaRPr lang="fr-FR" sz="3600" dirty="0"/>
          </a:p>
        </p:txBody>
      </p:sp>
      <p:sp>
        <p:nvSpPr>
          <p:cNvPr id="5" name="ZoneTexte 4"/>
          <p:cNvSpPr txBox="1"/>
          <p:nvPr/>
        </p:nvSpPr>
        <p:spPr>
          <a:xfrm>
            <a:off x="1259632" y="1556792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A retenir</a:t>
            </a:r>
            <a:endParaRPr lang="fr-FR" sz="3600" b="1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339752" y="2204864"/>
          <a:ext cx="5328592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8592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600" dirty="0" smtClean="0"/>
                        <a:t>Pour 6 cartes manquantes</a:t>
                      </a:r>
                      <a:endParaRPr lang="fr-FR" sz="3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323528" y="3140968"/>
          <a:ext cx="856895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Le partage 4-2 se produit 48 fois sur 100, 1 fois/2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323528" y="3941048"/>
          <a:ext cx="856895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Le partage 3-3 se produit 36 fois sur 100, 1 fois/3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2339752" y="4869160"/>
          <a:ext cx="5328592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8592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600" dirty="0" smtClean="0"/>
                        <a:t>Pour 5 cartes manquantes</a:t>
                      </a:r>
                      <a:endParaRPr lang="fr-FR" sz="3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323528" y="5805264"/>
          <a:ext cx="856895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Le partage 3-2 se produit 68 fois sur 100, 2 fois/3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628800"/>
          <a:ext cx="5256585" cy="4663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147958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8 6 2</a:t>
                      </a:r>
                    </a:p>
                    <a:p>
                      <a:r>
                        <a:rPr lang="fr-FR" sz="2400" b="1" dirty="0" smtClean="0"/>
                        <a:t>     3 2 </a:t>
                      </a:r>
                    </a:p>
                    <a:p>
                      <a:r>
                        <a:rPr lang="fr-FR" sz="2400" b="1" dirty="0" smtClean="0"/>
                        <a:t>     A 8 5 4 2</a:t>
                      </a:r>
                    </a:p>
                    <a:p>
                      <a:r>
                        <a:rPr lang="fr-FR" sz="2400" b="1" dirty="0" smtClean="0"/>
                        <a:t>     A V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5 3 </a:t>
                      </a:r>
                    </a:p>
                    <a:p>
                      <a:r>
                        <a:rPr lang="fr-FR" sz="2400" b="1" dirty="0" smtClean="0"/>
                        <a:t>     R D V 10</a:t>
                      </a:r>
                    </a:p>
                    <a:p>
                      <a:r>
                        <a:rPr lang="fr-FR" sz="2400" b="1" dirty="0" smtClean="0"/>
                        <a:t>     D V 8</a:t>
                      </a:r>
                    </a:p>
                    <a:p>
                      <a:r>
                        <a:rPr lang="fr-FR" sz="2400" b="1" dirty="0" smtClean="0"/>
                        <a:t>     9 6 5 3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V 10 9 4</a:t>
                      </a:r>
                    </a:p>
                    <a:p>
                      <a:r>
                        <a:rPr lang="fr-FR" sz="2400" b="1" dirty="0" smtClean="0"/>
                        <a:t>      9</a:t>
                      </a:r>
                      <a:r>
                        <a:rPr lang="fr-FR" sz="2400" b="1" baseline="0" dirty="0" smtClean="0"/>
                        <a:t> 6 5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10 9</a:t>
                      </a:r>
                    </a:p>
                    <a:p>
                      <a:r>
                        <a:rPr lang="fr-FR" sz="2400" b="1" dirty="0" smtClean="0"/>
                        <a:t>      R D 10 8</a:t>
                      </a:r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R D 7</a:t>
                      </a:r>
                    </a:p>
                    <a:p>
                      <a:r>
                        <a:rPr lang="fr-FR" sz="2400" b="1" dirty="0" smtClean="0"/>
                        <a:t>     A 8 7 4</a:t>
                      </a:r>
                    </a:p>
                    <a:p>
                      <a:r>
                        <a:rPr lang="fr-FR" sz="2400" b="1" dirty="0" smtClean="0"/>
                        <a:t>     R</a:t>
                      </a:r>
                      <a:r>
                        <a:rPr lang="fr-FR" sz="2400" b="1" baseline="0" dirty="0" smtClean="0"/>
                        <a:t> 7 3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7 2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39952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11960" y="4365104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3284984"/>
            <a:ext cx="1039091" cy="1039091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5796136" y="1499300"/>
            <a:ext cx="31683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Les enchères :</a:t>
            </a:r>
          </a:p>
          <a:p>
            <a:r>
              <a:rPr lang="fr-FR" sz="2400" b="1" dirty="0" smtClean="0"/>
              <a:t>Sud                   Nord</a:t>
            </a:r>
          </a:p>
          <a:p>
            <a:r>
              <a:rPr lang="fr-FR" sz="2400" b="1" dirty="0" smtClean="0"/>
              <a:t>1SA                   2SA</a:t>
            </a:r>
            <a:br>
              <a:rPr lang="fr-FR" sz="2400" b="1" dirty="0" smtClean="0"/>
            </a:br>
            <a:r>
              <a:rPr lang="fr-FR" sz="2400" b="1" dirty="0" smtClean="0"/>
              <a:t>3SA                    Fin</a:t>
            </a:r>
          </a:p>
          <a:p>
            <a:endParaRPr lang="fr-FR" sz="2400" b="1" dirty="0" smtClean="0"/>
          </a:p>
          <a:p>
            <a:r>
              <a:rPr lang="fr-FR" sz="2400" b="1" dirty="0" smtClean="0"/>
              <a:t>Ouest entame du Roi de      et le mort s’étale.</a:t>
            </a:r>
            <a:endParaRPr lang="fr-FR" sz="2400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pic>
        <p:nvPicPr>
          <p:cNvPr id="28" name="Image 2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28184" y="3789040"/>
            <a:ext cx="288032" cy="288032"/>
          </a:xfrm>
          <a:prstGeom prst="rect">
            <a:avLst/>
          </a:prstGeom>
        </p:spPr>
      </p:pic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5868144" y="4293096"/>
          <a:ext cx="3096344" cy="93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936104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Le déclarant compte 7 levées :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3 à          , 2 à          et 1 à           .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200" y="4581128"/>
            <a:ext cx="288032" cy="288032"/>
          </a:xfrm>
          <a:prstGeom prst="rect">
            <a:avLst/>
          </a:prstGeom>
        </p:spPr>
      </p:pic>
      <p:pic>
        <p:nvPicPr>
          <p:cNvPr id="37" name="Image 3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4581128"/>
            <a:ext cx="288032" cy="288032"/>
          </a:xfrm>
          <a:prstGeom prst="rect">
            <a:avLst/>
          </a:prstGeom>
        </p:spPr>
      </p:pic>
      <p:pic>
        <p:nvPicPr>
          <p:cNvPr id="38" name="Image 3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244408" y="4581128"/>
            <a:ext cx="288032" cy="288032"/>
          </a:xfrm>
          <a:prstGeom prst="rect">
            <a:avLst/>
          </a:prstGeom>
        </p:spPr>
      </p:pic>
      <p:sp>
        <p:nvSpPr>
          <p:cNvPr id="39" name="ZoneTexte 38"/>
          <p:cNvSpPr txBox="1"/>
          <p:nvPr/>
        </p:nvSpPr>
        <p:spPr>
          <a:xfrm>
            <a:off x="5868144" y="5445224"/>
            <a:ext cx="3096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2 couleurs peuvent produire des levées :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683568" y="1844549"/>
          <a:ext cx="2592288" cy="16564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92288"/>
              </a:tblGrid>
              <a:tr h="4521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8 6 2</a:t>
                      </a:r>
                    </a:p>
                  </a:txBody>
                  <a:tcPr/>
                </a:tc>
              </a:tr>
              <a:tr h="417944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    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01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A R D 7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2420613"/>
            <a:ext cx="360040" cy="360040"/>
          </a:xfrm>
          <a:prstGeom prst="rect">
            <a:avLst/>
          </a:prstGeom>
        </p:spPr>
      </p:pic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683568" y="4436837"/>
          <a:ext cx="2592288" cy="16564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92288"/>
              </a:tblGrid>
              <a:tr h="4521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A 8 5 4 2</a:t>
                      </a:r>
                    </a:p>
                  </a:txBody>
                  <a:tcPr/>
                </a:tc>
              </a:tr>
              <a:tr h="417944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    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01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R 7 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Image 17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5012901"/>
            <a:ext cx="360040" cy="360040"/>
          </a:xfrm>
          <a:prstGeom prst="rect">
            <a:avLst/>
          </a:prstGeom>
        </p:spPr>
      </p:pic>
      <p:pic>
        <p:nvPicPr>
          <p:cNvPr id="12" name="Image 1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59632" y="1988565"/>
            <a:ext cx="288032" cy="288032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43608" y="2996677"/>
            <a:ext cx="288032" cy="288032"/>
          </a:xfrm>
          <a:prstGeom prst="rect">
            <a:avLst/>
          </a:prstGeom>
        </p:spPr>
      </p:pic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3419872" y="1340768"/>
          <a:ext cx="5112568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8"/>
              </a:tblGrid>
              <a:tr h="936104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Il manque 6 cartes : </a:t>
                      </a:r>
                    </a:p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Une fois sur trois le résidu sera réparti 3-3 et le 7 produira une levée de longueur.</a:t>
                      </a:r>
                    </a:p>
                    <a:p>
                      <a:r>
                        <a:rPr lang="fr-FR" sz="2800" dirty="0" smtClean="0">
                          <a:solidFill>
                            <a:srgbClr val="FF0000"/>
                          </a:solidFill>
                        </a:rPr>
                        <a:t>Attention </a:t>
                      </a: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une fois/deux ce résidu est égal à 4-2.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15" name="Image 14" descr="Carreau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71600" y="4509120"/>
            <a:ext cx="288032" cy="288032"/>
          </a:xfrm>
          <a:prstGeom prst="rect">
            <a:avLst/>
          </a:prstGeom>
        </p:spPr>
      </p:pic>
      <p:pic>
        <p:nvPicPr>
          <p:cNvPr id="22" name="Image 21" descr="Carreau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187624" y="5517232"/>
            <a:ext cx="288032" cy="288032"/>
          </a:xfrm>
          <a:prstGeom prst="rect">
            <a:avLst/>
          </a:prstGeom>
        </p:spPr>
      </p:pic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3419872" y="4437112"/>
          <a:ext cx="5112568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8"/>
              </a:tblGrid>
              <a:tr h="9361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Il manque 5 cartes : </a:t>
                      </a:r>
                    </a:p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Deux fois sur trois le résidu sera réparti 3-2 et la couleur produira deux levées de longueur.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683568" y="1196752"/>
          <a:ext cx="2592288" cy="16564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92288"/>
              </a:tblGrid>
              <a:tr h="4521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A 8 5 4 </a:t>
                      </a:r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/>
                </a:tc>
              </a:tr>
              <a:tr h="417944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 smtClean="0"/>
                        <a:t>D V </a:t>
                      </a:r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fr-FR" sz="2800" b="1" dirty="0" smtClean="0"/>
                        <a:t>        10 </a:t>
                      </a:r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r>
                        <a:rPr lang="fr-FR" sz="2800" b="1" dirty="0" smtClean="0"/>
                        <a:t>    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01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fr-FR" sz="2800" b="1" dirty="0" smtClean="0"/>
                        <a:t> 7 3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Image 17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1772816"/>
            <a:ext cx="360040" cy="360040"/>
          </a:xfrm>
          <a:prstGeom prst="rect">
            <a:avLst/>
          </a:prstGeom>
        </p:spPr>
      </p:pic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3563888" y="1196752"/>
          <a:ext cx="511256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8"/>
              </a:tblGrid>
              <a:tr h="9361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Il manque 5 cartes : </a:t>
                      </a:r>
                    </a:p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sz="2800" baseline="30000" dirty="0" smtClean="0">
                          <a:solidFill>
                            <a:schemeClr val="tx1"/>
                          </a:solidFill>
                        </a:rPr>
                        <a:t>ère</a:t>
                      </a: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 levée : il reste 5 - 2 = 3 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96336" y="1772816"/>
            <a:ext cx="288032" cy="288032"/>
          </a:xfrm>
          <a:prstGeom prst="rect">
            <a:avLst/>
          </a:prstGeom>
        </p:spPr>
      </p:pic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683568" y="3068685"/>
          <a:ext cx="2592288" cy="16564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92288"/>
              </a:tblGrid>
              <a:tr h="4521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fr-FR" sz="2800" b="1" dirty="0" smtClean="0"/>
                        <a:t> 8 5 4</a:t>
                      </a:r>
                      <a:endParaRPr lang="fr-FR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17944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 smtClean="0"/>
                        <a:t>D </a:t>
                      </a:r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r>
                        <a:rPr lang="fr-FR" sz="2800" b="1" dirty="0" smtClean="0"/>
                        <a:t>           </a:t>
                      </a:r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lang="fr-FR" sz="2800" b="1" dirty="0" smtClean="0"/>
                        <a:t>    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01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7 </a:t>
                      </a:r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" name="Image 19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3645024"/>
            <a:ext cx="360040" cy="360040"/>
          </a:xfrm>
          <a:prstGeom prst="rect">
            <a:avLst/>
          </a:prstGeom>
        </p:spPr>
      </p:pic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3563888" y="3068685"/>
          <a:ext cx="511256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8"/>
              </a:tblGrid>
              <a:tr h="936104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sz="28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 levée : </a:t>
                      </a:r>
                    </a:p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il reste 3 - 2 = 1      La Dame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24" name="Image 23" descr="Carreau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3573016"/>
            <a:ext cx="288032" cy="288032"/>
          </a:xfrm>
          <a:prstGeom prst="rect">
            <a:avLst/>
          </a:prstGeom>
        </p:spPr>
      </p:pic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683568" y="4940893"/>
          <a:ext cx="2592288" cy="16564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92288"/>
              </a:tblGrid>
              <a:tr h="4521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8 5 </a:t>
                      </a:r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/>
                </a:tc>
              </a:tr>
              <a:tr h="417944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D</a:t>
                      </a:r>
                      <a:r>
                        <a:rPr lang="fr-FR" sz="2800" b="1" dirty="0" smtClean="0"/>
                        <a:t>                  -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01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r>
                        <a:rPr lang="fr-FR" sz="2800" b="1" dirty="0" smtClean="0"/>
                        <a:t> </a:t>
                      </a:r>
                      <a:endParaRPr lang="fr-FR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6" name="Image 2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5516957"/>
            <a:ext cx="360040" cy="360040"/>
          </a:xfrm>
          <a:prstGeom prst="rect">
            <a:avLst/>
          </a:prstGeom>
        </p:spPr>
      </p:pic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3563888" y="4940893"/>
          <a:ext cx="5112568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8"/>
              </a:tblGrid>
              <a:tr h="936104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fr-FR" sz="28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800" baseline="0" dirty="0" smtClean="0">
                          <a:solidFill>
                            <a:schemeClr val="tx1"/>
                          </a:solidFill>
                        </a:rPr>
                        <a:t> l</a:t>
                      </a: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evée : </a:t>
                      </a:r>
                    </a:p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Ouest prend avec la Dame de      </a:t>
                      </a:r>
                    </a:p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Les 2       du mort sont affranchis. 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28" name="Image 27" descr="Carreau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28384" y="5517232"/>
            <a:ext cx="288032" cy="288032"/>
          </a:xfrm>
          <a:prstGeom prst="rect">
            <a:avLst/>
          </a:prstGeom>
        </p:spPr>
      </p:pic>
      <p:pic>
        <p:nvPicPr>
          <p:cNvPr id="29" name="Image 28" descr="Carreau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99992" y="5877272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21948"/>
            <a:ext cx="9144000" cy="5814104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5292080" y="2420888"/>
          <a:ext cx="3024336" cy="144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</a:tblGrid>
              <a:tr h="144016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72008" y="4869160"/>
          <a:ext cx="4572000" cy="144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</a:tblGrid>
              <a:tr h="144016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323528" y="2924944"/>
          <a:ext cx="417646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</a:tblGrid>
              <a:tr h="50405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23528" y="4077072"/>
          <a:ext cx="417646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</a:tblGrid>
              <a:tr h="50405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79512" y="5373216"/>
          <a:ext cx="4608512" cy="108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2"/>
              </a:tblGrid>
              <a:tr h="108012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1259632" y="1844824"/>
          <a:ext cx="216024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259632" y="2177048"/>
          <a:ext cx="216024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259632" y="2465080"/>
          <a:ext cx="216024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259632" y="2753112"/>
          <a:ext cx="216024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67544" y="5661248"/>
          <a:ext cx="1296144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627784" y="5661248"/>
          <a:ext cx="1296144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4788024" y="5661248"/>
          <a:ext cx="1296144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7092280" y="5661248"/>
          <a:ext cx="1296144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555776" y="1817008"/>
          <a:ext cx="3672408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699792" y="2105040"/>
          <a:ext cx="3672408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555776" y="3113152"/>
          <a:ext cx="3672408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708176" y="3401184"/>
          <a:ext cx="3672408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2483768" y="4409296"/>
          <a:ext cx="3672408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699792" y="4625320"/>
          <a:ext cx="48245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5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2555776" y="5705440"/>
          <a:ext cx="194421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699792" y="5949280"/>
          <a:ext cx="194421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467544" y="1196752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QU’EST-CE QU’UNE LEVEE DE LONGUEUR ?</a:t>
            </a:r>
            <a:endParaRPr lang="fr-FR" sz="36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907704" y="2348880"/>
          <a:ext cx="60960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On appelle levée de longueur une levée remportée par une carte jouée au moment où les adversaires ne possèdent plus de carte dans la couleur.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467544" y="1196752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QU’EST-CE QU’UNE LEVEE DE LONGUEUR ?</a:t>
            </a:r>
            <a:endParaRPr lang="fr-FR" sz="36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259632" y="2636912"/>
          <a:ext cx="4104456" cy="2880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04456"/>
              </a:tblGrid>
              <a:tr h="7695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A R D 2</a:t>
                      </a:r>
                    </a:p>
                  </a:txBody>
                  <a:tcPr/>
                </a:tc>
              </a:tr>
              <a:tr h="1055388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 smtClean="0"/>
                        <a:t>    V 10 7                 9 8 6</a:t>
                      </a:r>
                    </a:p>
                    <a:p>
                      <a:pPr algn="l"/>
                      <a:r>
                        <a:rPr lang="fr-FR" sz="2800" b="1" dirty="0" smtClean="0"/>
                        <a:t>    D                         10</a:t>
                      </a:r>
                      <a:endParaRPr lang="fr-FR" sz="2800" b="1" dirty="0"/>
                    </a:p>
                  </a:txBody>
                  <a:tcPr/>
                </a:tc>
              </a:tr>
              <a:tr h="1055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5 4 3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3573016"/>
            <a:ext cx="360040" cy="36004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259632" y="1844824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Etui 1</a:t>
            </a:r>
            <a:endParaRPr lang="fr-FR" sz="3200" dirty="0"/>
          </a:p>
        </p:txBody>
      </p:sp>
      <p:pic>
        <p:nvPicPr>
          <p:cNvPr id="9" name="Image 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2780928"/>
            <a:ext cx="285750" cy="285750"/>
          </a:xfrm>
          <a:prstGeom prst="rect">
            <a:avLst/>
          </a:prstGeom>
        </p:spPr>
      </p:pic>
      <p:pic>
        <p:nvPicPr>
          <p:cNvPr id="10" name="Image 9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331640" y="3933056"/>
            <a:ext cx="285750" cy="285750"/>
          </a:xfrm>
          <a:prstGeom prst="rect">
            <a:avLst/>
          </a:prstGeom>
        </p:spPr>
      </p:pic>
      <p:pic>
        <p:nvPicPr>
          <p:cNvPr id="11" name="Image 10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63888" y="3933056"/>
            <a:ext cx="285750" cy="285750"/>
          </a:xfrm>
          <a:prstGeom prst="rect">
            <a:avLst/>
          </a:prstGeom>
        </p:spPr>
      </p:pic>
      <p:pic>
        <p:nvPicPr>
          <p:cNvPr id="12" name="Image 11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4943450"/>
            <a:ext cx="285750" cy="285750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3501008"/>
            <a:ext cx="285750" cy="285750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63888" y="3501008"/>
            <a:ext cx="285750" cy="285750"/>
          </a:xfrm>
          <a:prstGeom prst="rect">
            <a:avLst/>
          </a:prstGeom>
        </p:spPr>
      </p:pic>
      <p:pic>
        <p:nvPicPr>
          <p:cNvPr id="15" name="Image 1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4581128"/>
            <a:ext cx="285750" cy="285750"/>
          </a:xfrm>
          <a:prstGeom prst="rect">
            <a:avLst/>
          </a:prstGeom>
        </p:spPr>
      </p:pic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5652120" y="2636912"/>
          <a:ext cx="2808312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</a:tblGrid>
              <a:tr h="11521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Le déclarant joue A R D puis  joue le 2 de          qui fait la levée.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17" name="Image 1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68344" y="2996952"/>
            <a:ext cx="285750" cy="285750"/>
          </a:xfrm>
          <a:prstGeom prst="rect">
            <a:avLst/>
          </a:prstGeom>
        </p:spPr>
      </p:pic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5652120" y="3861048"/>
          <a:ext cx="2808312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</a:tblGrid>
              <a:tr h="72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Pourquoi le 2 fait la levée ?</a:t>
                      </a:r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5652120" y="4725144"/>
          <a:ext cx="2808312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</a:tblGrid>
              <a:tr h="72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Les adversaires ont-ils commis une erreur ?</a:t>
                      </a:r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5652120" y="5589240"/>
          <a:ext cx="2808312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</a:tblGrid>
              <a:tr h="72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Le rang du 2 est-il important pour la réalisation de la levée  ?</a:t>
                      </a:r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11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467544" y="1196752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QU’EST-CE QU’UNE LEVEE DE LONGUEUR ?</a:t>
            </a:r>
            <a:endParaRPr lang="fr-FR" sz="36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259632" y="2636912"/>
          <a:ext cx="4104456" cy="2880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04456"/>
              </a:tblGrid>
              <a:tr h="7695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A R D 6</a:t>
                      </a:r>
                    </a:p>
                  </a:txBody>
                  <a:tcPr/>
                </a:tc>
              </a:tr>
              <a:tr h="1055388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 smtClean="0"/>
                        <a:t>    9 8 7 5                 V 10</a:t>
                      </a:r>
                    </a:p>
                    <a:p>
                      <a:pPr algn="l"/>
                      <a:r>
                        <a:rPr lang="fr-FR" sz="2800" b="1" dirty="0" smtClean="0"/>
                        <a:t>                                 D 10</a:t>
                      </a:r>
                      <a:endParaRPr lang="fr-FR" sz="2800" b="1" dirty="0"/>
                    </a:p>
                  </a:txBody>
                  <a:tcPr/>
                </a:tc>
              </a:tr>
              <a:tr h="1055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4 3 2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                 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3573016"/>
            <a:ext cx="360040" cy="36004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259632" y="1844824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Etui 2</a:t>
            </a:r>
            <a:endParaRPr lang="fr-FR" sz="3200" dirty="0"/>
          </a:p>
        </p:txBody>
      </p:sp>
      <p:pic>
        <p:nvPicPr>
          <p:cNvPr id="9" name="Image 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2780928"/>
            <a:ext cx="285750" cy="285750"/>
          </a:xfrm>
          <a:prstGeom prst="rect">
            <a:avLst/>
          </a:prstGeom>
        </p:spPr>
      </p:pic>
      <p:pic>
        <p:nvPicPr>
          <p:cNvPr id="11" name="Image 10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63888" y="3933056"/>
            <a:ext cx="285750" cy="285750"/>
          </a:xfrm>
          <a:prstGeom prst="rect">
            <a:avLst/>
          </a:prstGeom>
        </p:spPr>
      </p:pic>
      <p:pic>
        <p:nvPicPr>
          <p:cNvPr id="12" name="Image 11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4943450"/>
            <a:ext cx="285750" cy="285750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3501008"/>
            <a:ext cx="285750" cy="285750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63888" y="3501008"/>
            <a:ext cx="285750" cy="285750"/>
          </a:xfrm>
          <a:prstGeom prst="rect">
            <a:avLst/>
          </a:prstGeom>
        </p:spPr>
      </p:pic>
      <p:pic>
        <p:nvPicPr>
          <p:cNvPr id="15" name="Image 1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4581128"/>
            <a:ext cx="285750" cy="285750"/>
          </a:xfrm>
          <a:prstGeom prst="rect">
            <a:avLst/>
          </a:prstGeom>
        </p:spPr>
      </p:pic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5508104" y="2636912"/>
          <a:ext cx="3168352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</a:tblGrid>
              <a:tr h="11521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Le déclarant joue A R D puis  joue le 6 de    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Ouest fait la levée avec le 9.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17" name="Image 1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22554" y="2996952"/>
            <a:ext cx="285750" cy="285750"/>
          </a:xfrm>
          <a:prstGeom prst="rect">
            <a:avLst/>
          </a:prstGeom>
        </p:spPr>
      </p:pic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5508104" y="3861048"/>
          <a:ext cx="3168352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</a:tblGrid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Le déclarant a-t-il mal joué ?</a:t>
                      </a:r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5580112" y="4509120"/>
          <a:ext cx="3024336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</a:tblGrid>
              <a:tr h="11521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Pourquoi le 2 avait fait la levée dans l’exemple précédent et pas le 6 ici ?</a:t>
                      </a:r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1420</TotalTime>
  <Words>1270</Words>
  <Application>Microsoft Office PowerPoint</Application>
  <PresentationFormat>Affichage à l'écran (4:3)</PresentationFormat>
  <Paragraphs>204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Gilles</dc:creator>
  <cp:lastModifiedBy>Gilles</cp:lastModifiedBy>
  <cp:revision>170</cp:revision>
  <dcterms:created xsi:type="dcterms:W3CDTF">2019-10-05T07:23:17Z</dcterms:created>
  <dcterms:modified xsi:type="dcterms:W3CDTF">2019-11-08T22:50:44Z</dcterms:modified>
</cp:coreProperties>
</file>