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8" r:id="rId2"/>
    <p:sldId id="259" r:id="rId3"/>
    <p:sldId id="261" r:id="rId4"/>
    <p:sldId id="260" r:id="rId5"/>
    <p:sldId id="262" r:id="rId6"/>
    <p:sldId id="263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43" autoAdjust="0"/>
  </p:normalViewPr>
  <p:slideViewPr>
    <p:cSldViewPr>
      <p:cViewPr varScale="1">
        <p:scale>
          <a:sx n="102" d="100"/>
          <a:sy n="102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5551B4D-911F-493D-AEA2-BEAF1A8B1332}" type="datetimeFigureOut">
              <a:rPr lang="fr-FR" smtClean="0"/>
              <a:pPr/>
              <a:t>29/10/2019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874C015-65A0-424D-911D-1F411918887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1.jpeg"/><Relationship Id="rId2" Type="http://schemas.openxmlformats.org/officeDocument/2006/relationships/hyperlink" Target="http://localhost/Tests/Bridge_initiation_la_regle_du_jeu.php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1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La découverte du jeu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1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Evaluation des mains</a:t>
            </a:r>
            <a:endParaRPr lang="fr-FR" sz="4400" dirty="0"/>
          </a:p>
        </p:txBody>
      </p:sp>
      <p:pic>
        <p:nvPicPr>
          <p:cNvPr id="5" name="Image 4" descr="A_trefle - Copi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23728" y="2492896"/>
            <a:ext cx="1152128" cy="1792199"/>
          </a:xfrm>
          <a:prstGeom prst="rect">
            <a:avLst/>
          </a:prstGeom>
        </p:spPr>
      </p:pic>
      <p:pic>
        <p:nvPicPr>
          <p:cNvPr id="6" name="Image 5" descr="D_trefl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36096" y="2492895"/>
            <a:ext cx="1152128" cy="1792199"/>
          </a:xfrm>
          <a:prstGeom prst="rect">
            <a:avLst/>
          </a:prstGeom>
        </p:spPr>
      </p:pic>
      <p:pic>
        <p:nvPicPr>
          <p:cNvPr id="7" name="Image 6" descr="R_trefl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2492895"/>
            <a:ext cx="1152128" cy="1792199"/>
          </a:xfrm>
          <a:prstGeom prst="rect">
            <a:avLst/>
          </a:prstGeom>
        </p:spPr>
      </p:pic>
      <p:pic>
        <p:nvPicPr>
          <p:cNvPr id="8" name="Image 7" descr="V_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308303" y="2492896"/>
            <a:ext cx="1157271" cy="1800200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1907704" y="479715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 smtClean="0"/>
              <a:t> As = 4    Roi = 3   Dame = 2   Valet = 1</a:t>
            </a:r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2555776" y="2420888"/>
          <a:ext cx="60960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1440160"/>
                <a:gridCol w="1296144"/>
                <a:gridCol w="1348408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fr-FR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D 6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10 9 8 6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6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D V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4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D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V 7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D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V 7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7 2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D V 6 3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D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6 5 2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R D V 4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4 2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A R D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1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1907704" y="134076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Evaluation des mains</a:t>
            </a:r>
            <a:endParaRPr lang="fr-FR" sz="4400" dirty="0"/>
          </a:p>
        </p:txBody>
      </p:sp>
      <p:pic>
        <p:nvPicPr>
          <p:cNvPr id="11" name="Image 10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4149080"/>
            <a:ext cx="432048" cy="432048"/>
          </a:xfrm>
          <a:prstGeom prst="rect">
            <a:avLst/>
          </a:prstGeom>
        </p:spPr>
      </p:pic>
      <p:pic>
        <p:nvPicPr>
          <p:cNvPr id="12" name="Image 11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2" y="3501008"/>
            <a:ext cx="432048" cy="432048"/>
          </a:xfrm>
          <a:prstGeom prst="rect">
            <a:avLst/>
          </a:prstGeom>
        </p:spPr>
      </p:pic>
      <p:pic>
        <p:nvPicPr>
          <p:cNvPr id="13" name="Image 12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99792" y="2924944"/>
            <a:ext cx="432048" cy="432048"/>
          </a:xfrm>
          <a:prstGeom prst="rect">
            <a:avLst/>
          </a:prstGeom>
        </p:spPr>
      </p:pic>
      <p:pic>
        <p:nvPicPr>
          <p:cNvPr id="14" name="Image 13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699792" y="4797152"/>
            <a:ext cx="432048" cy="432048"/>
          </a:xfrm>
          <a:prstGeom prst="rect">
            <a:avLst/>
          </a:prstGeom>
        </p:spPr>
      </p:pic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347864" y="5733256"/>
          <a:ext cx="108012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12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4860032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15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6228184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11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/>
        </p:nvGraphicFramePr>
        <p:xfrm>
          <a:off x="7524328" y="5733256"/>
          <a:ext cx="1152128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/>
                        <a:t>37</a:t>
                      </a:r>
                      <a:endParaRPr lang="fr-FR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1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pic>
        <p:nvPicPr>
          <p:cNvPr id="10" name="Image 9" descr="La_table_de_decis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1772816"/>
            <a:ext cx="7133216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1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07704" y="98072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Détermination du contrat</a:t>
            </a:r>
            <a:endParaRPr lang="fr-FR" sz="4400" b="1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979712" y="1844824"/>
          <a:ext cx="6096000" cy="457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40160"/>
                <a:gridCol w="465584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Etape 1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Le 1</a:t>
                      </a:r>
                      <a:r>
                        <a:rPr lang="fr-FR" baseline="30000" dirty="0" smtClean="0"/>
                        <a:t>er</a:t>
                      </a:r>
                      <a:r>
                        <a:rPr lang="fr-FR" dirty="0" smtClean="0"/>
                        <a:t> joueur qui</a:t>
                      </a:r>
                      <a:r>
                        <a:rPr lang="fr-FR" baseline="0" dirty="0" smtClean="0"/>
                        <a:t> a la parole est le donneur 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S’il a au minimum 12 points il dit « j’ouvre » sinon il dit « je passe ».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Etape 2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Si le donneur passe, c’est au tour du joueur placé à sa gauche de parler. Il peut lui aussi ouvrir ou passer. Si tout le monde passe on redistribue les cartes.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Etape 3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Le partenaire du joueur qui a ouvert lui indique à haute voix son nombre de points.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Etape 4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L’ouvreur additionne ses points à ceux de son partenaire pour connaître la force de son camp.</a:t>
                      </a:r>
                    </a:p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Il consulte la table de décision  </a:t>
                      </a:r>
                      <a:r>
                        <a:rPr lang="fr-FR" dirty="0" smtClean="0"/>
                        <a:t>pour choisir le bon contrat.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 smtClean="0"/>
                        <a:t>Etape 5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L’ouvreur peut dire je passe s’il a moins de 20 points. Le joueur à sa droite annonce ses points.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907704" y="188640"/>
            <a:ext cx="6840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 smtClean="0">
                <a:hlinkClick r:id="rId2"/>
              </a:rPr>
              <a:t>Chapitre 1 – Leçon 1</a:t>
            </a:r>
            <a:r>
              <a:rPr lang="fr-FR" sz="4800" b="1" dirty="0" smtClean="0"/>
              <a:t> </a:t>
            </a:r>
            <a:endParaRPr lang="fr-FR" sz="48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907704" y="980728"/>
            <a:ext cx="67687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 smtClean="0"/>
              <a:t>Détermination du contrat</a:t>
            </a:r>
            <a:endParaRPr lang="fr-FR" sz="44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1577323"/>
          <a:ext cx="4824536" cy="4663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56184"/>
                <a:gridCol w="1440160"/>
                <a:gridCol w="1728192"/>
              </a:tblGrid>
              <a:tr h="1479589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</a:t>
                      </a:r>
                      <a:r>
                        <a:rPr lang="fr-FR" sz="2400" b="1" dirty="0" smtClean="0"/>
                        <a:t>D 3 2</a:t>
                      </a:r>
                    </a:p>
                    <a:p>
                      <a:r>
                        <a:rPr lang="fr-FR" sz="2400" b="1" dirty="0" smtClean="0"/>
                        <a:t>     R 5 4</a:t>
                      </a:r>
                    </a:p>
                    <a:p>
                      <a:r>
                        <a:rPr lang="fr-FR" sz="2400" b="1" dirty="0" smtClean="0"/>
                        <a:t>     A 7 5 3</a:t>
                      </a:r>
                    </a:p>
                    <a:p>
                      <a:r>
                        <a:rPr lang="fr-FR" sz="2400" b="1" dirty="0" smtClean="0"/>
                        <a:t>     8 7 2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521333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10 8 4</a:t>
                      </a:r>
                    </a:p>
                    <a:p>
                      <a:r>
                        <a:rPr lang="fr-FR" sz="2400" b="1" dirty="0" smtClean="0"/>
                        <a:t>     9 7 6</a:t>
                      </a:r>
                    </a:p>
                    <a:p>
                      <a:r>
                        <a:rPr lang="fr-FR" sz="2400" b="1" dirty="0" smtClean="0"/>
                        <a:t>     D V 10 8</a:t>
                      </a:r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10 5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 V 9 5</a:t>
                      </a:r>
                    </a:p>
                    <a:p>
                      <a:r>
                        <a:rPr lang="fr-FR" sz="2400" b="1" dirty="0" smtClean="0"/>
                        <a:t>      A</a:t>
                      </a:r>
                      <a:r>
                        <a:rPr lang="fr-FR" sz="2400" b="1" baseline="0" dirty="0" smtClean="0"/>
                        <a:t> 10 8 2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9</a:t>
                      </a:r>
                      <a:r>
                        <a:rPr lang="fr-FR" sz="2400" b="1" baseline="0" dirty="0" smtClean="0"/>
                        <a:t> 4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 R</a:t>
                      </a:r>
                      <a:r>
                        <a:rPr lang="fr-FR" sz="2400" b="1" baseline="0" dirty="0" smtClean="0"/>
                        <a:t> V 9 6</a:t>
                      </a:r>
                      <a:endParaRPr lang="fr-FR" sz="2400" b="1" dirty="0" smtClean="0"/>
                    </a:p>
                  </a:txBody>
                  <a:tcPr/>
                </a:tc>
              </a:tr>
              <a:tr h="144016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     A R 7 6</a:t>
                      </a:r>
                    </a:p>
                    <a:p>
                      <a:r>
                        <a:rPr lang="fr-FR" sz="2400" b="1" dirty="0" smtClean="0"/>
                        <a:t>     D</a:t>
                      </a:r>
                      <a:r>
                        <a:rPr lang="fr-FR" sz="2400" b="1" baseline="0" dirty="0" smtClean="0"/>
                        <a:t> V 3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R</a:t>
                      </a:r>
                      <a:r>
                        <a:rPr lang="fr-FR" sz="2400" b="1" baseline="0" dirty="0" smtClean="0"/>
                        <a:t> 6 2</a:t>
                      </a:r>
                      <a:endParaRPr lang="fr-FR" sz="2400" b="1" dirty="0" smtClean="0"/>
                    </a:p>
                    <a:p>
                      <a:r>
                        <a:rPr lang="fr-FR" sz="2400" b="1" dirty="0" smtClean="0"/>
                        <a:t>     A</a:t>
                      </a:r>
                      <a:r>
                        <a:rPr lang="fr-FR" sz="2400" b="1" baseline="0" dirty="0" smtClean="0"/>
                        <a:t> 4 3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Image 6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2420888"/>
            <a:ext cx="288032" cy="288032"/>
          </a:xfrm>
          <a:prstGeom prst="rect">
            <a:avLst/>
          </a:prstGeom>
        </p:spPr>
      </p:pic>
      <p:pic>
        <p:nvPicPr>
          <p:cNvPr id="8" name="Image 7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2060848"/>
            <a:ext cx="288032" cy="288032"/>
          </a:xfrm>
          <a:prstGeom prst="rect">
            <a:avLst/>
          </a:prstGeom>
        </p:spPr>
      </p:pic>
      <p:pic>
        <p:nvPicPr>
          <p:cNvPr id="10" name="Image 9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1700808"/>
            <a:ext cx="288032" cy="288032"/>
          </a:xfrm>
          <a:prstGeom prst="rect">
            <a:avLst/>
          </a:prstGeom>
        </p:spPr>
      </p:pic>
      <p:pic>
        <p:nvPicPr>
          <p:cNvPr id="11" name="Image 10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2780928"/>
            <a:ext cx="288032" cy="288032"/>
          </a:xfrm>
          <a:prstGeom prst="rect">
            <a:avLst/>
          </a:prstGeom>
        </p:spPr>
      </p:pic>
      <p:pic>
        <p:nvPicPr>
          <p:cNvPr id="12" name="Image 11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67744" y="5517232"/>
            <a:ext cx="288032" cy="288032"/>
          </a:xfrm>
          <a:prstGeom prst="rect">
            <a:avLst/>
          </a:prstGeom>
        </p:spPr>
      </p:pic>
      <p:pic>
        <p:nvPicPr>
          <p:cNvPr id="13" name="Image 12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67744" y="5157192"/>
            <a:ext cx="288032" cy="288032"/>
          </a:xfrm>
          <a:prstGeom prst="rect">
            <a:avLst/>
          </a:prstGeom>
        </p:spPr>
      </p:pic>
      <p:pic>
        <p:nvPicPr>
          <p:cNvPr id="14" name="Image 13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67744" y="4797152"/>
            <a:ext cx="288032" cy="288032"/>
          </a:xfrm>
          <a:prstGeom prst="rect">
            <a:avLst/>
          </a:prstGeom>
        </p:spPr>
      </p:pic>
      <p:pic>
        <p:nvPicPr>
          <p:cNvPr id="15" name="Image 14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267744" y="5877272"/>
            <a:ext cx="288032" cy="288032"/>
          </a:xfrm>
          <a:prstGeom prst="rect">
            <a:avLst/>
          </a:prstGeom>
        </p:spPr>
      </p:pic>
      <p:pic>
        <p:nvPicPr>
          <p:cNvPr id="16" name="Image 15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3933056"/>
            <a:ext cx="288032" cy="288032"/>
          </a:xfrm>
          <a:prstGeom prst="rect">
            <a:avLst/>
          </a:prstGeom>
        </p:spPr>
      </p:pic>
      <p:pic>
        <p:nvPicPr>
          <p:cNvPr id="17" name="Image 16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3573016"/>
            <a:ext cx="288032" cy="288032"/>
          </a:xfrm>
          <a:prstGeom prst="rect">
            <a:avLst/>
          </a:prstGeom>
        </p:spPr>
      </p:pic>
      <p:pic>
        <p:nvPicPr>
          <p:cNvPr id="18" name="Image 17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1560" y="3212976"/>
            <a:ext cx="288032" cy="288032"/>
          </a:xfrm>
          <a:prstGeom prst="rect">
            <a:avLst/>
          </a:prstGeom>
        </p:spPr>
      </p:pic>
      <p:pic>
        <p:nvPicPr>
          <p:cNvPr id="19" name="Image 18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1560" y="4293096"/>
            <a:ext cx="288032" cy="288032"/>
          </a:xfrm>
          <a:prstGeom prst="rect">
            <a:avLst/>
          </a:prstGeom>
        </p:spPr>
      </p:pic>
      <p:pic>
        <p:nvPicPr>
          <p:cNvPr id="20" name="Image 19" descr="Carrea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07904" y="3933056"/>
            <a:ext cx="288032" cy="288032"/>
          </a:xfrm>
          <a:prstGeom prst="rect">
            <a:avLst/>
          </a:prstGeom>
        </p:spPr>
      </p:pic>
      <p:pic>
        <p:nvPicPr>
          <p:cNvPr id="21" name="Image 20" descr="Coeu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07904" y="3573016"/>
            <a:ext cx="288032" cy="288032"/>
          </a:xfrm>
          <a:prstGeom prst="rect">
            <a:avLst/>
          </a:prstGeom>
        </p:spPr>
      </p:pic>
      <p:pic>
        <p:nvPicPr>
          <p:cNvPr id="22" name="Image 21" descr="Piqu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7904" y="3212976"/>
            <a:ext cx="288032" cy="288032"/>
          </a:xfrm>
          <a:prstGeom prst="rect">
            <a:avLst/>
          </a:prstGeom>
        </p:spPr>
      </p:pic>
      <p:pic>
        <p:nvPicPr>
          <p:cNvPr id="23" name="Image 22" descr="Trefl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293096"/>
            <a:ext cx="288032" cy="288032"/>
          </a:xfrm>
          <a:prstGeom prst="rect">
            <a:avLst/>
          </a:prstGeom>
        </p:spPr>
      </p:pic>
      <p:graphicFrame>
        <p:nvGraphicFramePr>
          <p:cNvPr id="28" name="Tableau 27"/>
          <p:cNvGraphicFramePr>
            <a:graphicFrameLocks noGrp="1"/>
          </p:cNvGraphicFramePr>
          <p:nvPr/>
        </p:nvGraphicFramePr>
        <p:xfrm>
          <a:off x="5508104" y="1700808"/>
          <a:ext cx="3168352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8352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Le donneur Nord possède 9 points :</a:t>
                      </a:r>
                    </a:p>
                    <a:p>
                      <a:r>
                        <a:rPr lang="fr-FR" sz="2800" b="1" dirty="0" smtClean="0"/>
                        <a:t>Il passe</a:t>
                      </a:r>
                      <a:endParaRPr lang="fr-FR" sz="2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9" name="Tableau 28"/>
          <p:cNvGraphicFramePr>
            <a:graphicFrameLocks noGrp="1"/>
          </p:cNvGraphicFramePr>
          <p:nvPr/>
        </p:nvGraphicFramePr>
        <p:xfrm>
          <a:off x="5508104" y="3356992"/>
          <a:ext cx="3168352" cy="1008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8352"/>
              </a:tblGrid>
              <a:tr h="1008112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Est avec 9 points :</a:t>
                      </a:r>
                    </a:p>
                    <a:p>
                      <a:pPr algn="ctr"/>
                      <a:r>
                        <a:rPr lang="fr-FR" sz="2800" b="1" dirty="0" smtClean="0"/>
                        <a:t>Il passe</a:t>
                      </a:r>
                      <a:endParaRPr lang="fr-FR" sz="28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0" name="Tableau 29"/>
          <p:cNvGraphicFramePr>
            <a:graphicFrameLocks noGrp="1"/>
          </p:cNvGraphicFramePr>
          <p:nvPr/>
        </p:nvGraphicFramePr>
        <p:xfrm>
          <a:off x="5580112" y="4941168"/>
          <a:ext cx="3168352" cy="100811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8352"/>
              </a:tblGrid>
              <a:tr h="1008112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Sud avec 17 points :</a:t>
                      </a:r>
                    </a:p>
                    <a:p>
                      <a:pPr algn="ctr"/>
                      <a:r>
                        <a:rPr lang="fr-FR" sz="2800" b="1" dirty="0" smtClean="0"/>
                        <a:t>j’ouvre</a:t>
                      </a:r>
                      <a:endParaRPr lang="fr-FR" sz="28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/>
        </p:nvGraphicFramePr>
        <p:xfrm>
          <a:off x="5508104" y="1697360"/>
          <a:ext cx="3168352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8352"/>
              </a:tblGrid>
              <a:tr h="1296144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Nord le partenaire de l’ouvreur dit :</a:t>
                      </a:r>
                    </a:p>
                    <a:p>
                      <a:pPr algn="ctr"/>
                      <a:r>
                        <a:rPr lang="fr-FR" sz="2800" b="1" dirty="0" smtClean="0"/>
                        <a:t>J’ai 9 points</a:t>
                      </a:r>
                      <a:endParaRPr lang="fr-FR" sz="28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4" name="Tableau 33"/>
          <p:cNvGraphicFramePr>
            <a:graphicFrameLocks noGrp="1"/>
          </p:cNvGraphicFramePr>
          <p:nvPr/>
        </p:nvGraphicFramePr>
        <p:xfrm>
          <a:off x="5580112" y="4725144"/>
          <a:ext cx="3168352" cy="1440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8352"/>
              </a:tblGrid>
              <a:tr h="1440160">
                <a:tc>
                  <a:txBody>
                    <a:bodyPr/>
                    <a:lstStyle/>
                    <a:p>
                      <a:endParaRPr lang="fr-FR" sz="28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5" name="Tableau 34"/>
          <p:cNvGraphicFramePr>
            <a:graphicFrameLocks noGrp="1"/>
          </p:cNvGraphicFramePr>
          <p:nvPr/>
        </p:nvGraphicFramePr>
        <p:xfrm>
          <a:off x="5508104" y="4727024"/>
          <a:ext cx="3168352" cy="1798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168352"/>
              </a:tblGrid>
              <a:tr h="1440160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Sud avec</a:t>
                      </a:r>
                    </a:p>
                    <a:p>
                      <a:pPr algn="ctr"/>
                      <a:r>
                        <a:rPr lang="fr-FR" sz="2800" dirty="0" smtClean="0"/>
                        <a:t>17 + 9 = 26 points  déclare</a:t>
                      </a:r>
                      <a:r>
                        <a:rPr lang="fr-FR" sz="2800" baseline="0" dirty="0" smtClean="0"/>
                        <a:t> </a:t>
                      </a:r>
                      <a:r>
                        <a:rPr lang="fr-FR" sz="2800" dirty="0" smtClean="0"/>
                        <a:t>:</a:t>
                      </a:r>
                    </a:p>
                    <a:p>
                      <a:pPr algn="ctr"/>
                      <a:r>
                        <a:rPr lang="fr-FR" sz="2800" b="1" dirty="0" smtClean="0"/>
                        <a:t>Je vais jouer 3SA</a:t>
                      </a:r>
                      <a:endParaRPr lang="fr-FR" sz="28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pic>
        <p:nvPicPr>
          <p:cNvPr id="38" name="Image 37" descr="Latablededecision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508104" y="3068960"/>
            <a:ext cx="3168352" cy="1584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365</Words>
  <Application>Microsoft Office PowerPoint</Application>
  <PresentationFormat>Affichage à l'écran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Oriel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Gilles</dc:creator>
  <cp:lastModifiedBy>Gilles</cp:lastModifiedBy>
  <cp:revision>25</cp:revision>
  <dcterms:created xsi:type="dcterms:W3CDTF">2019-10-05T07:23:17Z</dcterms:created>
  <dcterms:modified xsi:type="dcterms:W3CDTF">2019-10-29T08:26:47Z</dcterms:modified>
</cp:coreProperties>
</file>