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AB228-3144-462C-A402-0E7C1E161ED2}" type="datetimeFigureOut">
              <a:rPr lang="fr-FR" smtClean="0"/>
              <a:pPr/>
              <a:t>11/11/2019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DD7EE-BE9E-4726-9E6F-7466E756C9A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localhost/Tests/Bridge_initiation_la_regle_du_jeu.php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://localhost/Tests/Bridge_initiation_la_regle_du_jeu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</a:t>
            </a:r>
            <a:r>
              <a:rPr lang="fr-FR" sz="4800" b="1" smtClean="0">
                <a:hlinkClick r:id="rId2"/>
              </a:rPr>
              <a:t>5 - </a:t>
            </a:r>
            <a:r>
              <a:rPr lang="fr-FR" sz="4800" b="1" dirty="0" smtClean="0">
                <a:hlinkClick r:id="rId2"/>
              </a:rPr>
              <a:t>Leçon 15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07704" y="2731567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               Exercices</a:t>
            </a:r>
            <a:endParaRPr lang="fr-FR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5256585" cy="41426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67908"/>
                <a:gridCol w="1584177"/>
              </a:tblGrid>
              <a:tr h="1287226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10 8 7 4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8 2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7 6 2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D 10 5</a:t>
                      </a:r>
                      <a:endParaRPr lang="fr-F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6 5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D V 6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D 10 8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V 9 4 3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2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A </a:t>
                      </a:r>
                      <a:r>
                        <a:rPr lang="fr-FR" sz="2000" b="1" dirty="0" smtClean="0"/>
                        <a:t>10 </a:t>
                      </a:r>
                      <a:r>
                        <a:rPr lang="fr-FR" sz="2000" b="1" dirty="0" smtClean="0"/>
                        <a:t>7 5 3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V 9 4 3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8 7 6</a:t>
                      </a:r>
                      <a:endParaRPr lang="fr-FR" sz="2000" b="1" dirty="0" smtClean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</a:t>
                      </a:r>
                      <a:r>
                        <a:rPr lang="fr-FR" sz="2000" b="1" dirty="0" smtClean="0"/>
                        <a:t>R </a:t>
                      </a:r>
                      <a:r>
                        <a:rPr lang="fr-FR" sz="2000" b="1" dirty="0" smtClean="0"/>
                        <a:t>D V 9 3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9 4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5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R 2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501317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72514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43711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301208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501008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285293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3789040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</a:t>
            </a:r>
            <a:r>
              <a:rPr lang="fr-FR" sz="4800" b="1" dirty="0" smtClean="0">
                <a:hlinkClick r:id="rId7"/>
              </a:rPr>
              <a:t>5 - </a:t>
            </a:r>
            <a:r>
              <a:rPr lang="fr-FR" sz="4800" b="1" dirty="0" smtClean="0">
                <a:hlinkClick r:id="rId7"/>
              </a:rPr>
              <a:t>Leçon </a:t>
            </a:r>
            <a:r>
              <a:rPr lang="fr-FR" sz="4800" b="1" dirty="0" smtClean="0">
                <a:hlinkClick r:id="rId7"/>
              </a:rPr>
              <a:t>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5 - 1</a:t>
            </a:r>
            <a:endParaRPr lang="fr-FR" sz="2800" dirty="0"/>
          </a:p>
        </p:txBody>
      </p:sp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501008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212976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2852936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3789040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5940152" y="1397000"/>
          <a:ext cx="2880320" cy="10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102388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concédez-vous de levées en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Nord-Sud sur une entame à Cœur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5940152" y="2549128"/>
          <a:ext cx="2232248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</a:tblGrid>
              <a:tr h="51983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SA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5940152" y="3717032"/>
          <a:ext cx="16561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l’atout       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4077072"/>
            <a:ext cx="288032" cy="288032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940152" y="4581128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539552" y="5877272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HLD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5940152" y="314096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7164288" y="5373216"/>
          <a:ext cx="1584176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115212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22    en Sud</a:t>
                      </a:r>
                    </a:p>
                    <a:p>
                      <a:pPr marL="457200" indent="-457200">
                        <a:buAutoNum type="arabicPlain" startAt="6"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en Nord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= 28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3563888" y="5896312"/>
          <a:ext cx="2664296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</a:tblGrid>
              <a:tr h="6638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24 en Sud + 7 en Nord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+ 3  9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=  34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7740352" y="3789040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5256585" cy="41426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4500"/>
                <a:gridCol w="1867908"/>
                <a:gridCol w="1584177"/>
              </a:tblGrid>
              <a:tr h="1287226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V 9 8 7 4 3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-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8 6 4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D V</a:t>
                      </a:r>
                      <a:endParaRPr lang="fr-F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R D V 6 5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9 7 5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10 8 6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10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10 4 3 2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D V 10 3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9 7 5 3</a:t>
                      </a:r>
                      <a:endParaRPr lang="fr-FR" sz="2000" b="1" dirty="0" smtClean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</a:t>
                      </a:r>
                      <a:r>
                        <a:rPr lang="fr-FR" sz="2000" b="1" dirty="0" smtClean="0"/>
                        <a:t>R </a:t>
                      </a:r>
                      <a:r>
                        <a:rPr lang="fr-FR" sz="2000" b="1" dirty="0" smtClean="0"/>
                        <a:t>D 6 5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9 8 7</a:t>
                      </a:r>
                    </a:p>
                    <a:p>
                      <a:r>
                        <a:rPr lang="fr-FR" sz="2000" b="1" dirty="0" smtClean="0"/>
                        <a:t>      A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4 2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501317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72514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443711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11760" y="5301208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501008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285293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3789040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27784" y="3284984"/>
            <a:ext cx="1039091" cy="1039091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</a:t>
            </a:r>
            <a:r>
              <a:rPr lang="fr-FR" sz="4800" b="1" dirty="0" smtClean="0">
                <a:hlinkClick r:id="rId7"/>
              </a:rPr>
              <a:t>5 - </a:t>
            </a:r>
            <a:r>
              <a:rPr lang="fr-FR" sz="4800" b="1" dirty="0" smtClean="0">
                <a:hlinkClick r:id="rId7"/>
              </a:rPr>
              <a:t>Leçon </a:t>
            </a:r>
            <a:r>
              <a:rPr lang="fr-FR" sz="4800" b="1" dirty="0" smtClean="0">
                <a:hlinkClick r:id="rId7"/>
              </a:rPr>
              <a:t>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5 - 1</a:t>
            </a:r>
            <a:endParaRPr lang="fr-FR" sz="2800" dirty="0"/>
          </a:p>
        </p:txBody>
      </p:sp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11960" y="3501008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3212976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2852936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11960" y="3789040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5940152" y="1397000"/>
          <a:ext cx="2880320" cy="1023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</a:tblGrid>
              <a:tr h="102388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Combien concédez-vous de levées en</a:t>
                      </a:r>
                      <a:r>
                        <a:rPr lang="fr-FR" sz="2000" baseline="0" dirty="0" smtClean="0">
                          <a:solidFill>
                            <a:schemeClr val="tx1"/>
                          </a:solidFill>
                        </a:rPr>
                        <a:t> Nord-Sud sur une entame à Cœur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5940152" y="2549128"/>
          <a:ext cx="2232248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</a:tblGrid>
              <a:tr h="51983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SA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5940152" y="3717032"/>
          <a:ext cx="16561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Si vous jouez à l’atout        ?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4077072"/>
            <a:ext cx="288032" cy="288032"/>
          </a:xfrm>
          <a:prstGeom prst="rect">
            <a:avLst/>
          </a:prstGeom>
        </p:spPr>
      </p:pic>
      <p:graphicFrame>
        <p:nvGraphicFramePr>
          <p:cNvPr id="48" name="Tableau 47"/>
          <p:cNvGraphicFramePr>
            <a:graphicFrameLocks noGrp="1"/>
          </p:cNvGraphicFramePr>
          <p:nvPr/>
        </p:nvGraphicFramePr>
        <p:xfrm>
          <a:off x="5940152" y="4581128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539552" y="5877272"/>
          <a:ext cx="2808312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Evaluez la force du camp Nord-Sud  en points HLD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5940152" y="314096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leau 51"/>
          <p:cNvGraphicFramePr>
            <a:graphicFrameLocks noGrp="1"/>
          </p:cNvGraphicFramePr>
          <p:nvPr/>
        </p:nvGraphicFramePr>
        <p:xfrm>
          <a:off x="7380312" y="5373216"/>
          <a:ext cx="1584176" cy="1008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100811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17   en Sud</a:t>
                      </a:r>
                    </a:p>
                    <a:p>
                      <a:pPr marL="457200" indent="-457200">
                        <a:buAutoNum type="arabicPlain" startAt="13"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En Nord</a:t>
                      </a:r>
                    </a:p>
                    <a:p>
                      <a:pPr marL="457200" indent="-457200">
                        <a:buNone/>
                      </a:pP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= 30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" name="Tableau 52"/>
          <p:cNvGraphicFramePr>
            <a:graphicFrameLocks noGrp="1"/>
          </p:cNvGraphicFramePr>
          <p:nvPr/>
        </p:nvGraphicFramePr>
        <p:xfrm>
          <a:off x="3563888" y="5896312"/>
          <a:ext cx="3600400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</a:tblGrid>
              <a:tr h="663848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18 en Sud + 16  en Nord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+ 4  9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10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11</a:t>
                      </a:r>
                      <a:r>
                        <a:rPr lang="fr-FR" sz="2000" baseline="30000" dirty="0" smtClean="0">
                          <a:solidFill>
                            <a:schemeClr val="tx1"/>
                          </a:solidFill>
                        </a:rPr>
                        <a:t>ème 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atout =  34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" name="Tableau 53"/>
          <p:cNvGraphicFramePr>
            <a:graphicFrameLocks noGrp="1"/>
          </p:cNvGraphicFramePr>
          <p:nvPr/>
        </p:nvGraphicFramePr>
        <p:xfrm>
          <a:off x="7740352" y="3789040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1867908" cy="348319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403881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b="1" dirty="0" smtClean="0"/>
                        <a:t>A V 10 7 2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4 2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3 2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D 10 3</a:t>
                      </a:r>
                      <a:endParaRPr lang="fr-FR" sz="2000" b="1" dirty="0" smtClean="0"/>
                    </a:p>
                  </a:txBody>
                  <a:tcPr/>
                </a:tc>
              </a:tr>
              <a:tr h="675433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403881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D 3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7 5</a:t>
                      </a:r>
                    </a:p>
                    <a:p>
                      <a:r>
                        <a:rPr lang="fr-FR" sz="2000" b="1" dirty="0" smtClean="0"/>
                        <a:t>      R 8 4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V 9 2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2564904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293096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005064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71703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51520" y="4581128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15616" y="2996952"/>
            <a:ext cx="648072" cy="64807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</a:t>
            </a:r>
            <a:r>
              <a:rPr lang="fr-FR" sz="4800" b="1" dirty="0" smtClean="0">
                <a:hlinkClick r:id="rId7"/>
              </a:rPr>
              <a:t>5 - </a:t>
            </a:r>
            <a:r>
              <a:rPr lang="fr-FR" sz="4800" b="1" dirty="0" smtClean="0">
                <a:hlinkClick r:id="rId7"/>
              </a:rPr>
              <a:t>Leçon </a:t>
            </a:r>
            <a:r>
              <a:rPr lang="fr-FR" sz="4800" b="1" dirty="0" smtClean="0">
                <a:hlinkClick r:id="rId7"/>
              </a:rPr>
              <a:t>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5 - 2</a:t>
            </a:r>
            <a:endParaRPr lang="fr-FR" sz="28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563888" y="966624"/>
          <a:ext cx="47525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Quel sera le contrat final ?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3568188" y="1628800"/>
          <a:ext cx="1867908" cy="33899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A 9 4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8 7 6 5 4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D 2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7 5</a:t>
                      </a:r>
                      <a:endParaRPr lang="fr-FR" sz="2000" b="1" dirty="0" smtClean="0"/>
                    </a:p>
                  </a:txBody>
                  <a:tcPr/>
                </a:tc>
              </a:tr>
              <a:tr h="768674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D 2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10 9 3 2</a:t>
                      </a:r>
                    </a:p>
                    <a:p>
                      <a:r>
                        <a:rPr lang="fr-FR" sz="2000" b="1" dirty="0" smtClean="0"/>
                        <a:t>      A 9 8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R 4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5" name="Image 34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144252" y="2988034"/>
            <a:ext cx="648072" cy="648072"/>
          </a:xfrm>
          <a:prstGeom prst="rect">
            <a:avLst/>
          </a:prstGeom>
        </p:spPr>
      </p:pic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6448508" y="1628800"/>
          <a:ext cx="1867908" cy="338995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V 2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7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9 8 5 2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8 5 3 2</a:t>
                      </a:r>
                      <a:endParaRPr lang="fr-FR" sz="2000" b="1" dirty="0" smtClean="0"/>
                    </a:p>
                  </a:txBody>
                  <a:tcPr/>
                </a:tc>
              </a:tr>
              <a:tr h="768674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</a:t>
                      </a:r>
                      <a:r>
                        <a:rPr lang="fr-FR" sz="2000" b="1" dirty="0" smtClean="0"/>
                        <a:t>R </a:t>
                      </a:r>
                      <a:r>
                        <a:rPr lang="fr-FR" sz="2000" b="1" dirty="0" smtClean="0"/>
                        <a:t>D 10 9 7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4 3</a:t>
                      </a:r>
                    </a:p>
                    <a:p>
                      <a:r>
                        <a:rPr lang="fr-FR" sz="2000" b="1" dirty="0" smtClean="0"/>
                        <a:t>      10 3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7 4</a:t>
                      </a:r>
                      <a:endParaRPr lang="fr-FR" sz="200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8" name="Image 37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24572" y="2988034"/>
            <a:ext cx="648072" cy="648072"/>
          </a:xfrm>
          <a:prstGeom prst="rect">
            <a:avLst/>
          </a:prstGeom>
        </p:spPr>
      </p:pic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539552" y="5157192"/>
          <a:ext cx="187220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donneur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3563888" y="5157192"/>
          <a:ext cx="187220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donneur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1" name="Tableau 40"/>
          <p:cNvGraphicFramePr>
            <a:graphicFrameLocks noGrp="1"/>
          </p:cNvGraphicFramePr>
          <p:nvPr/>
        </p:nvGraphicFramePr>
        <p:xfrm>
          <a:off x="6444208" y="5157192"/>
          <a:ext cx="1872208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60040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Sud donneur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" name="Tableau 50"/>
          <p:cNvGraphicFramePr>
            <a:graphicFrameLocks noGrp="1"/>
          </p:cNvGraphicFramePr>
          <p:nvPr/>
        </p:nvGraphicFramePr>
        <p:xfrm>
          <a:off x="539552" y="5805264"/>
          <a:ext cx="115212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   4 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5" name="Image 54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5616" y="5877272"/>
            <a:ext cx="432048" cy="432048"/>
          </a:xfrm>
          <a:prstGeom prst="rect">
            <a:avLst/>
          </a:prstGeom>
        </p:spPr>
      </p:pic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3923928" y="5805264"/>
          <a:ext cx="115212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   4 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/>
        </p:nvGraphicFramePr>
        <p:xfrm>
          <a:off x="6804248" y="5805264"/>
          <a:ext cx="115212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648072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   4 </a:t>
                      </a:r>
                      <a:endParaRPr lang="fr-FR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9" name="Image 58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80312" y="5877272"/>
            <a:ext cx="432048" cy="432048"/>
          </a:xfrm>
          <a:prstGeom prst="rect">
            <a:avLst/>
          </a:prstGeom>
        </p:spPr>
      </p:pic>
      <p:pic>
        <p:nvPicPr>
          <p:cNvPr id="60" name="Image 5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5877272"/>
            <a:ext cx="360040" cy="3600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65710"/>
          <a:ext cx="1867908" cy="140388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403881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b="1" dirty="0" smtClean="0"/>
                        <a:t>A 9 8 7 2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8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V 9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D 10 7 3</a:t>
                      </a:r>
                      <a:endParaRPr lang="fr-FR" sz="2000" b="1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76872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988840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2564904"/>
            <a:ext cx="288032" cy="28803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6"/>
              </a:rPr>
              <a:t>Chapitre </a:t>
            </a:r>
            <a:r>
              <a:rPr lang="fr-FR" sz="4800" b="1" dirty="0" smtClean="0">
                <a:hlinkClick r:id="rId6"/>
              </a:rPr>
              <a:t>5 - </a:t>
            </a:r>
            <a:r>
              <a:rPr lang="fr-FR" sz="4800" b="1" dirty="0" smtClean="0">
                <a:hlinkClick r:id="rId6"/>
              </a:rPr>
              <a:t>Leçon </a:t>
            </a:r>
            <a:r>
              <a:rPr lang="fr-FR" sz="4800" b="1" dirty="0" smtClean="0">
                <a:hlinkClick r:id="rId6"/>
              </a:rPr>
              <a:t>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5 - 3</a:t>
            </a:r>
            <a:endParaRPr lang="fr-FR" sz="28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563888" y="966624"/>
          <a:ext cx="475252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Votre partenaire a ouvert ?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3568188" y="1628800"/>
          <a:ext cx="1867908" cy="1310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A D 9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V 7 5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7 2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10 9</a:t>
                      </a:r>
                      <a:endParaRPr lang="fr-FR" sz="2000" b="1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/>
        </p:nvGraphicFramePr>
        <p:xfrm>
          <a:off x="6448508" y="1628800"/>
          <a:ext cx="1867908" cy="13106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67908"/>
              </a:tblGrid>
              <a:tr h="1287226"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dirty="0" smtClean="0"/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9 4</a:t>
                      </a:r>
                      <a:r>
                        <a:rPr lang="fr-FR" sz="2000" b="1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5 4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D V 8 2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 V 7 5</a:t>
                      </a:r>
                      <a:endParaRPr lang="fr-FR" sz="2000" b="1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1331640" y="3068960"/>
          <a:ext cx="4680520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Remplissez les petits papiers :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251520" y="4005063"/>
          <a:ext cx="2448272" cy="144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144016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5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1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3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4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Point H :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4653136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4365104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4077072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4941168"/>
            <a:ext cx="288032" cy="288032"/>
          </a:xfrm>
          <a:prstGeom prst="rect">
            <a:avLst/>
          </a:prstGeom>
        </p:spPr>
      </p:pic>
      <p:graphicFrame>
        <p:nvGraphicFramePr>
          <p:cNvPr id="49" name="Tableau 48"/>
          <p:cNvGraphicFramePr>
            <a:graphicFrameLocks noGrp="1"/>
          </p:cNvGraphicFramePr>
          <p:nvPr/>
        </p:nvGraphicFramePr>
        <p:xfrm>
          <a:off x="3419872" y="4005064"/>
          <a:ext cx="2448272" cy="144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144016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3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5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2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3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Point H :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50" name="Image 49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91880" y="4653137"/>
            <a:ext cx="288032" cy="288032"/>
          </a:xfrm>
          <a:prstGeom prst="rect">
            <a:avLst/>
          </a:prstGeom>
        </p:spPr>
      </p:pic>
      <p:pic>
        <p:nvPicPr>
          <p:cNvPr id="52" name="Image 5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4365105"/>
            <a:ext cx="288032" cy="288032"/>
          </a:xfrm>
          <a:prstGeom prst="rect">
            <a:avLst/>
          </a:prstGeom>
        </p:spPr>
      </p:pic>
      <p:pic>
        <p:nvPicPr>
          <p:cNvPr id="53" name="Image 5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4077073"/>
            <a:ext cx="288032" cy="288032"/>
          </a:xfrm>
          <a:prstGeom prst="rect">
            <a:avLst/>
          </a:prstGeom>
        </p:spPr>
      </p:pic>
      <p:pic>
        <p:nvPicPr>
          <p:cNvPr id="54" name="Image 5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91880" y="4941169"/>
            <a:ext cx="288032" cy="288032"/>
          </a:xfrm>
          <a:prstGeom prst="rect">
            <a:avLst/>
          </a:prstGeom>
        </p:spPr>
      </p:pic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6516216" y="4005064"/>
          <a:ext cx="2448272" cy="1440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224136"/>
              </a:tblGrid>
              <a:tr h="1440161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2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2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5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       :  4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Point H :</a:t>
                      </a:r>
                    </a:p>
                    <a:p>
                      <a:pPr algn="ctr"/>
                      <a:r>
                        <a:rPr lang="fr-FR" sz="24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fr-FR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pic>
        <p:nvPicPr>
          <p:cNvPr id="61" name="Image 60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4653137"/>
            <a:ext cx="244827" cy="288032"/>
          </a:xfrm>
          <a:prstGeom prst="rect">
            <a:avLst/>
          </a:prstGeom>
        </p:spPr>
      </p:pic>
      <p:pic>
        <p:nvPicPr>
          <p:cNvPr id="62" name="Image 6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88224" y="4365105"/>
            <a:ext cx="244827" cy="288032"/>
          </a:xfrm>
          <a:prstGeom prst="rect">
            <a:avLst/>
          </a:prstGeom>
        </p:spPr>
      </p:pic>
      <p:pic>
        <p:nvPicPr>
          <p:cNvPr id="63" name="Image 62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4077073"/>
            <a:ext cx="244827" cy="288032"/>
          </a:xfrm>
          <a:prstGeom prst="rect">
            <a:avLst/>
          </a:prstGeom>
        </p:spPr>
      </p:pic>
      <p:pic>
        <p:nvPicPr>
          <p:cNvPr id="64" name="Image 63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4941169"/>
            <a:ext cx="244827" cy="288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</a:t>
            </a:r>
            <a:r>
              <a:rPr lang="fr-FR" sz="4800" b="1" dirty="0" smtClean="0">
                <a:hlinkClick r:id="rId2"/>
              </a:rPr>
              <a:t>5 - </a:t>
            </a:r>
            <a:r>
              <a:rPr lang="fr-FR" sz="4800" b="1" dirty="0" smtClean="0">
                <a:hlinkClick r:id="rId2"/>
              </a:rPr>
              <a:t>Leçon </a:t>
            </a:r>
            <a:r>
              <a:rPr lang="fr-FR" sz="4800" b="1" dirty="0" smtClean="0">
                <a:hlinkClick r:id="rId2"/>
              </a:rPr>
              <a:t>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5 - 4</a:t>
            </a:r>
            <a:endParaRPr lang="fr-FR" sz="2800" dirty="0"/>
          </a:p>
        </p:txBody>
      </p:sp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3563888" y="966624"/>
          <a:ext cx="47525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/>
              </a:tblGrid>
              <a:tr h="504056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Calculez les scores obtenus en cas de réussite des contrats :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2" name="ZoneTexte 31"/>
          <p:cNvSpPr txBox="1"/>
          <p:nvPr/>
        </p:nvSpPr>
        <p:spPr>
          <a:xfrm>
            <a:off x="683568" y="2276872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       +  1  =                                                2       =</a:t>
            </a:r>
            <a:endParaRPr lang="fr-FR" sz="2800" b="1" dirty="0"/>
          </a:p>
        </p:txBody>
      </p:sp>
      <p:pic>
        <p:nvPicPr>
          <p:cNvPr id="35" name="Image 34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2348880"/>
            <a:ext cx="432048" cy="432048"/>
          </a:xfrm>
          <a:prstGeom prst="rect">
            <a:avLst/>
          </a:prstGeom>
        </p:spPr>
      </p:pic>
      <p:pic>
        <p:nvPicPr>
          <p:cNvPr id="38" name="Image 3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2348880"/>
            <a:ext cx="432048" cy="432048"/>
          </a:xfrm>
          <a:prstGeom prst="rect">
            <a:avLst/>
          </a:prstGeom>
        </p:spPr>
      </p:pic>
      <p:sp>
        <p:nvSpPr>
          <p:cNvPr id="39" name="ZoneTexte 38"/>
          <p:cNvSpPr txBox="1"/>
          <p:nvPr/>
        </p:nvSpPr>
        <p:spPr>
          <a:xfrm>
            <a:off x="683568" y="304979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       +  3  =                                                4       =</a:t>
            </a:r>
            <a:endParaRPr lang="fr-FR" sz="2800" b="1" dirty="0"/>
          </a:p>
        </p:txBody>
      </p:sp>
      <p:pic>
        <p:nvPicPr>
          <p:cNvPr id="40" name="Image 39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121804"/>
            <a:ext cx="432048" cy="432048"/>
          </a:xfrm>
          <a:prstGeom prst="rect">
            <a:avLst/>
          </a:prstGeom>
        </p:spPr>
      </p:pic>
      <p:pic>
        <p:nvPicPr>
          <p:cNvPr id="41" name="Image 40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3121804"/>
            <a:ext cx="432048" cy="432048"/>
          </a:xfrm>
          <a:prstGeom prst="rect">
            <a:avLst/>
          </a:prstGeom>
        </p:spPr>
      </p:pic>
      <p:sp>
        <p:nvSpPr>
          <p:cNvPr id="44" name="ZoneTexte 43"/>
          <p:cNvSpPr txBox="1"/>
          <p:nvPr/>
        </p:nvSpPr>
        <p:spPr>
          <a:xfrm>
            <a:off x="683568" y="376987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       +  5  =                                                6       =</a:t>
            </a:r>
            <a:endParaRPr lang="fr-FR" sz="2800" b="1" dirty="0"/>
          </a:p>
        </p:txBody>
      </p:sp>
      <p:pic>
        <p:nvPicPr>
          <p:cNvPr id="45" name="Image 44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841884"/>
            <a:ext cx="432048" cy="432048"/>
          </a:xfrm>
          <a:prstGeom prst="rect">
            <a:avLst/>
          </a:prstGeom>
        </p:spPr>
      </p:pic>
      <p:pic>
        <p:nvPicPr>
          <p:cNvPr id="47" name="Image 46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3841884"/>
            <a:ext cx="432048" cy="432048"/>
          </a:xfrm>
          <a:prstGeom prst="rect">
            <a:avLst/>
          </a:prstGeom>
        </p:spPr>
      </p:pic>
      <p:sp>
        <p:nvSpPr>
          <p:cNvPr id="48" name="ZoneTexte 47"/>
          <p:cNvSpPr txBox="1"/>
          <p:nvPr/>
        </p:nvSpPr>
        <p:spPr>
          <a:xfrm>
            <a:off x="683568" y="4489956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2       +  5  =                                                7       =</a:t>
            </a:r>
            <a:endParaRPr lang="fr-FR" sz="2800" b="1" dirty="0"/>
          </a:p>
        </p:txBody>
      </p:sp>
      <p:pic>
        <p:nvPicPr>
          <p:cNvPr id="51" name="Image 50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4561964"/>
            <a:ext cx="432048" cy="432048"/>
          </a:xfrm>
          <a:prstGeom prst="rect">
            <a:avLst/>
          </a:prstGeom>
        </p:spPr>
      </p:pic>
      <p:pic>
        <p:nvPicPr>
          <p:cNvPr id="55" name="Image 54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16216" y="4561964"/>
            <a:ext cx="432048" cy="432048"/>
          </a:xfrm>
          <a:prstGeom prst="rect">
            <a:avLst/>
          </a:prstGeom>
        </p:spPr>
      </p:pic>
      <p:sp>
        <p:nvSpPr>
          <p:cNvPr id="56" name="ZoneTexte 55"/>
          <p:cNvSpPr txBox="1"/>
          <p:nvPr/>
        </p:nvSpPr>
        <p:spPr>
          <a:xfrm>
            <a:off x="683568" y="5282044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4       +  2  =                                           6       +  1 =</a:t>
            </a:r>
            <a:endParaRPr lang="fr-FR" sz="2800" b="1" dirty="0"/>
          </a:p>
        </p:txBody>
      </p:sp>
      <p:pic>
        <p:nvPicPr>
          <p:cNvPr id="58" name="Image 57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5354052"/>
            <a:ext cx="432048" cy="432048"/>
          </a:xfrm>
          <a:prstGeom prst="rect">
            <a:avLst/>
          </a:prstGeom>
        </p:spPr>
      </p:pic>
      <p:pic>
        <p:nvPicPr>
          <p:cNvPr id="59" name="Image 58" descr="Piqu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84168" y="5354052"/>
            <a:ext cx="432048" cy="432048"/>
          </a:xfrm>
          <a:prstGeom prst="rect">
            <a:avLst/>
          </a:prstGeom>
        </p:spPr>
      </p:pic>
      <p:graphicFrame>
        <p:nvGraphicFramePr>
          <p:cNvPr id="60" name="Tableau 59"/>
          <p:cNvGraphicFramePr>
            <a:graphicFrameLocks noGrp="1"/>
          </p:cNvGraphicFramePr>
          <p:nvPr/>
        </p:nvGraphicFramePr>
        <p:xfrm>
          <a:off x="2699792" y="2276872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5" name="Tableau 64"/>
          <p:cNvGraphicFramePr>
            <a:graphicFrameLocks noGrp="1"/>
          </p:cNvGraphicFramePr>
          <p:nvPr/>
        </p:nvGraphicFramePr>
        <p:xfrm>
          <a:off x="7452320" y="2276872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6" name="Tableau 65"/>
          <p:cNvGraphicFramePr>
            <a:graphicFrameLocks noGrp="1"/>
          </p:cNvGraphicFramePr>
          <p:nvPr/>
        </p:nvGraphicFramePr>
        <p:xfrm>
          <a:off x="2699792" y="306896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170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7" name="Tableau 66"/>
          <p:cNvGraphicFramePr>
            <a:graphicFrameLocks noGrp="1"/>
          </p:cNvGraphicFramePr>
          <p:nvPr/>
        </p:nvGraphicFramePr>
        <p:xfrm>
          <a:off x="7452320" y="306896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420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8" name="Tableau 67"/>
          <p:cNvGraphicFramePr>
            <a:graphicFrameLocks noGrp="1"/>
          </p:cNvGraphicFramePr>
          <p:nvPr/>
        </p:nvGraphicFramePr>
        <p:xfrm>
          <a:off x="2699792" y="378904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230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9" name="Tableau 68"/>
          <p:cNvGraphicFramePr>
            <a:graphicFrameLocks noGrp="1"/>
          </p:cNvGraphicFramePr>
          <p:nvPr/>
        </p:nvGraphicFramePr>
        <p:xfrm>
          <a:off x="7452320" y="378904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980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Tableau 69"/>
          <p:cNvGraphicFramePr>
            <a:graphicFrameLocks noGrp="1"/>
          </p:cNvGraphicFramePr>
          <p:nvPr/>
        </p:nvGraphicFramePr>
        <p:xfrm>
          <a:off x="2699792" y="450912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260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1" name="Tableau 70"/>
          <p:cNvGraphicFramePr>
            <a:graphicFrameLocks noGrp="1"/>
          </p:cNvGraphicFramePr>
          <p:nvPr/>
        </p:nvGraphicFramePr>
        <p:xfrm>
          <a:off x="7452320" y="4509120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1510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" name="Tableau 71"/>
          <p:cNvGraphicFramePr>
            <a:graphicFrameLocks noGrp="1"/>
          </p:cNvGraphicFramePr>
          <p:nvPr/>
        </p:nvGraphicFramePr>
        <p:xfrm>
          <a:off x="2699792" y="5301208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480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3" name="Tableau 72"/>
          <p:cNvGraphicFramePr>
            <a:graphicFrameLocks noGrp="1"/>
          </p:cNvGraphicFramePr>
          <p:nvPr/>
        </p:nvGraphicFramePr>
        <p:xfrm>
          <a:off x="7452320" y="5301208"/>
          <a:ext cx="1584176" cy="576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1010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3" y="1911254"/>
          <a:ext cx="3312366" cy="396601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36103"/>
                <a:gridCol w="1080120"/>
                <a:gridCol w="1296143"/>
              </a:tblGrid>
              <a:tr h="1287226">
                <a:tc>
                  <a:txBody>
                    <a:bodyPr/>
                    <a:lstStyle/>
                    <a:p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</a:t>
                      </a:r>
                      <a:r>
                        <a:rPr lang="fr-FR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b="1" dirty="0" smtClean="0">
                          <a:solidFill>
                            <a:schemeClr val="tx1"/>
                          </a:solidFill>
                        </a:rPr>
                        <a:t>9 5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R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-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7</a:t>
                      </a:r>
                      <a:endParaRPr lang="fr-F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344738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10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10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-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D 10</a:t>
                      </a:r>
                      <a:r>
                        <a:rPr lang="fr-FR" sz="2000" b="1" baseline="0" dirty="0" smtClean="0"/>
                        <a:t> 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2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 </a:t>
                      </a:r>
                      <a:r>
                        <a:rPr lang="fr-FR" sz="2000" b="1" dirty="0" smtClean="0"/>
                        <a:t>5</a:t>
                      </a:r>
                      <a:endParaRPr lang="fr-FR" sz="2000" b="1" dirty="0" smtClean="0"/>
                    </a:p>
                  </a:txBody>
                  <a:tcPr/>
                </a:tc>
              </a:tr>
              <a:tr h="1247550"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-</a:t>
                      </a:r>
                      <a:endParaRPr lang="fr-FR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A 7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8</a:t>
                      </a:r>
                      <a:endParaRPr lang="fr-FR" sz="2000" b="1" dirty="0" smtClean="0"/>
                    </a:p>
                    <a:p>
                      <a:r>
                        <a:rPr lang="fr-FR" sz="2000" b="1" dirty="0" smtClean="0"/>
                        <a:t>     </a:t>
                      </a:r>
                      <a:r>
                        <a:rPr lang="fr-FR" sz="2000" b="1" dirty="0" smtClean="0"/>
                        <a:t> 2</a:t>
                      </a:r>
                      <a:endParaRPr lang="fr-F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55040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2262376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1974344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47664" y="2838440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5214704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47664" y="492667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4" y="4638640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47664" y="5502736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846552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558520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198480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4134584"/>
            <a:ext cx="288032" cy="288032"/>
          </a:xfrm>
          <a:prstGeom prst="rect">
            <a:avLst/>
          </a:prstGeom>
        </p:spPr>
      </p:pic>
      <p:pic>
        <p:nvPicPr>
          <p:cNvPr id="32" name="Image 31" descr="Tab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47664" y="3558520"/>
            <a:ext cx="576064" cy="576064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7"/>
              </a:rPr>
              <a:t>Chapitre </a:t>
            </a:r>
            <a:r>
              <a:rPr lang="fr-FR" sz="4800" b="1" dirty="0" smtClean="0">
                <a:hlinkClick r:id="rId7"/>
              </a:rPr>
              <a:t>5 - </a:t>
            </a:r>
            <a:r>
              <a:rPr lang="fr-FR" sz="4800" b="1" dirty="0" smtClean="0">
                <a:hlinkClick r:id="rId7"/>
              </a:rPr>
              <a:t>Leçon </a:t>
            </a:r>
            <a:r>
              <a:rPr lang="fr-FR" sz="4800" b="1" dirty="0" smtClean="0">
                <a:hlinkClick r:id="rId7"/>
              </a:rPr>
              <a:t>15 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467544" y="908720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Exercice N° 5 - 5</a:t>
            </a:r>
            <a:endParaRPr lang="fr-FR" sz="2800" dirty="0"/>
          </a:p>
        </p:txBody>
      </p:sp>
      <p:pic>
        <p:nvPicPr>
          <p:cNvPr id="33" name="Image 32" descr="Carrea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3918560"/>
            <a:ext cx="288032" cy="288032"/>
          </a:xfrm>
          <a:prstGeom prst="rect">
            <a:avLst/>
          </a:prstGeom>
        </p:spPr>
      </p:pic>
      <p:pic>
        <p:nvPicPr>
          <p:cNvPr id="36" name="Image 35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27784" y="3630528"/>
            <a:ext cx="288032" cy="288032"/>
          </a:xfrm>
          <a:prstGeom prst="rect">
            <a:avLst/>
          </a:prstGeom>
        </p:spPr>
      </p:pic>
      <p:pic>
        <p:nvPicPr>
          <p:cNvPr id="42" name="Image 41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27784" y="3270488"/>
            <a:ext cx="288032" cy="288032"/>
          </a:xfrm>
          <a:prstGeom prst="rect">
            <a:avLst/>
          </a:prstGeom>
        </p:spPr>
      </p:pic>
      <p:pic>
        <p:nvPicPr>
          <p:cNvPr id="43" name="Image 4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27784" y="4206592"/>
            <a:ext cx="288032" cy="288032"/>
          </a:xfrm>
          <a:prstGeom prst="rect">
            <a:avLst/>
          </a:prstGeom>
        </p:spPr>
      </p:pic>
      <p:graphicFrame>
        <p:nvGraphicFramePr>
          <p:cNvPr id="44" name="Tableau 43"/>
          <p:cNvGraphicFramePr>
            <a:graphicFrameLocks noGrp="1"/>
          </p:cNvGraphicFramePr>
          <p:nvPr/>
        </p:nvGraphicFramePr>
        <p:xfrm>
          <a:off x="4139952" y="1124744"/>
          <a:ext cx="4248472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</a:tblGrid>
              <a:tr h="648072"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Vrai ou faux ?  Atout 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Tableau 44"/>
          <p:cNvGraphicFramePr>
            <a:graphicFrameLocks noGrp="1"/>
          </p:cNvGraphicFramePr>
          <p:nvPr/>
        </p:nvGraphicFramePr>
        <p:xfrm>
          <a:off x="4139952" y="1916832"/>
          <a:ext cx="3456384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519832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1 - Ouest joue le 10 de        et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Nord peut couper du Roi de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au 45"/>
          <p:cNvGraphicFramePr>
            <a:graphicFrameLocks noGrp="1"/>
          </p:cNvGraphicFramePr>
          <p:nvPr/>
        </p:nvGraphicFramePr>
        <p:xfrm>
          <a:off x="4139952" y="2708920"/>
          <a:ext cx="345638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2 - Ouest joue le 10 de        et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Nord fournit le 5 et Est </a:t>
                      </a:r>
                      <a:r>
                        <a:rPr lang="fr-FR" sz="200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 obligé de couper.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au 49"/>
          <p:cNvGraphicFramePr>
            <a:graphicFrameLocks noGrp="1"/>
          </p:cNvGraphicFramePr>
          <p:nvPr/>
        </p:nvGraphicFramePr>
        <p:xfrm>
          <a:off x="7668344" y="1916832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0312" y="1196752"/>
            <a:ext cx="432048" cy="432048"/>
          </a:xfrm>
          <a:prstGeom prst="rect">
            <a:avLst/>
          </a:prstGeom>
        </p:spPr>
      </p:pic>
      <p:pic>
        <p:nvPicPr>
          <p:cNvPr id="35" name="Image 34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660232" y="1988840"/>
            <a:ext cx="288032" cy="288032"/>
          </a:xfrm>
          <a:prstGeom prst="rect">
            <a:avLst/>
          </a:prstGeom>
        </p:spPr>
      </p:pic>
      <p:pic>
        <p:nvPicPr>
          <p:cNvPr id="37" name="Image 36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36296" y="2276872"/>
            <a:ext cx="288032" cy="288032"/>
          </a:xfrm>
          <a:prstGeom prst="rect">
            <a:avLst/>
          </a:prstGeom>
        </p:spPr>
      </p:pic>
      <p:pic>
        <p:nvPicPr>
          <p:cNvPr id="38" name="Image 3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60232" y="2780928"/>
            <a:ext cx="288032" cy="288032"/>
          </a:xfrm>
          <a:prstGeom prst="rect">
            <a:avLst/>
          </a:prstGeom>
        </p:spPr>
      </p:pic>
      <p:graphicFrame>
        <p:nvGraphicFramePr>
          <p:cNvPr id="39" name="Tableau 38"/>
          <p:cNvGraphicFramePr>
            <a:graphicFrameLocks noGrp="1"/>
          </p:cNvGraphicFramePr>
          <p:nvPr/>
        </p:nvGraphicFramePr>
        <p:xfrm>
          <a:off x="7668344" y="2924944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Tableau 39"/>
          <p:cNvGraphicFramePr>
            <a:graphicFrameLocks noGrp="1"/>
          </p:cNvGraphicFramePr>
          <p:nvPr/>
        </p:nvGraphicFramePr>
        <p:xfrm>
          <a:off x="4139952" y="3789040"/>
          <a:ext cx="34563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3 - Nord joue le 5 de        et</a:t>
                      </a:r>
                    </a:p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Est peut défausser le 5 de        .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41" name="Image 40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8" y="3861048"/>
            <a:ext cx="288032" cy="288032"/>
          </a:xfrm>
          <a:prstGeom prst="rect">
            <a:avLst/>
          </a:prstGeom>
        </p:spPr>
      </p:pic>
      <p:pic>
        <p:nvPicPr>
          <p:cNvPr id="51" name="Image 50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948264" y="4149080"/>
            <a:ext cx="288032" cy="288032"/>
          </a:xfrm>
          <a:prstGeom prst="rect">
            <a:avLst/>
          </a:prstGeom>
        </p:spPr>
      </p:pic>
      <p:graphicFrame>
        <p:nvGraphicFramePr>
          <p:cNvPr id="55" name="Tableau 54"/>
          <p:cNvGraphicFramePr>
            <a:graphicFrameLocks noGrp="1"/>
          </p:cNvGraphicFramePr>
          <p:nvPr/>
        </p:nvGraphicFramePr>
        <p:xfrm>
          <a:off x="7668344" y="391500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Vrai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6" name="Tableau 55"/>
          <p:cNvGraphicFramePr>
            <a:graphicFrameLocks noGrp="1"/>
          </p:cNvGraphicFramePr>
          <p:nvPr/>
        </p:nvGraphicFramePr>
        <p:xfrm>
          <a:off x="4139952" y="4637360"/>
          <a:ext cx="345638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4 - Nord joue le 5 de        , Est coupe du 10 de       et Sud est obligé de surcouper de l’As      .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/>
        </p:nvGraphicFramePr>
        <p:xfrm>
          <a:off x="7668344" y="4709368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58" name="Image 57" descr="Piqu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44208" y="4725144"/>
            <a:ext cx="288032" cy="288032"/>
          </a:xfrm>
          <a:prstGeom prst="rect">
            <a:avLst/>
          </a:prstGeom>
        </p:spPr>
      </p:pic>
      <p:pic>
        <p:nvPicPr>
          <p:cNvPr id="59" name="Image 58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68144" y="4941168"/>
            <a:ext cx="288032" cy="288032"/>
          </a:xfrm>
          <a:prstGeom prst="rect">
            <a:avLst/>
          </a:prstGeom>
        </p:spPr>
      </p:pic>
      <p:pic>
        <p:nvPicPr>
          <p:cNvPr id="60" name="Image 59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5301208"/>
            <a:ext cx="288032" cy="288032"/>
          </a:xfrm>
          <a:prstGeom prst="rect">
            <a:avLst/>
          </a:prstGeom>
        </p:spPr>
      </p:pic>
      <p:graphicFrame>
        <p:nvGraphicFramePr>
          <p:cNvPr id="61" name="Tableau 60"/>
          <p:cNvGraphicFramePr>
            <a:graphicFrameLocks noGrp="1"/>
          </p:cNvGraphicFramePr>
          <p:nvPr/>
        </p:nvGraphicFramePr>
        <p:xfrm>
          <a:off x="4139952" y="5735528"/>
          <a:ext cx="3456384" cy="735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</a:tblGrid>
              <a:tr h="735856">
                <a:tc>
                  <a:txBody>
                    <a:bodyPr/>
                    <a:lstStyle/>
                    <a:p>
                      <a:r>
                        <a:rPr lang="fr-FR" sz="2000" dirty="0" smtClean="0">
                          <a:solidFill>
                            <a:schemeClr val="tx1"/>
                          </a:solidFill>
                        </a:rPr>
                        <a:t>5 - Sud joue le 7 de        , Ouest peut défausser le 10 de   </a:t>
                      </a:r>
                      <a:endParaRPr lang="fr-FR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pic>
        <p:nvPicPr>
          <p:cNvPr id="62" name="Image 61" descr="Coe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5805264"/>
            <a:ext cx="288032" cy="288032"/>
          </a:xfrm>
          <a:prstGeom prst="rect">
            <a:avLst/>
          </a:prstGeom>
        </p:spPr>
      </p:pic>
      <p:pic>
        <p:nvPicPr>
          <p:cNvPr id="63" name="Image 62" descr="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32240" y="6093296"/>
            <a:ext cx="288032" cy="288032"/>
          </a:xfrm>
          <a:prstGeom prst="rect">
            <a:avLst/>
          </a:prstGeom>
        </p:spPr>
      </p:pic>
      <p:graphicFrame>
        <p:nvGraphicFramePr>
          <p:cNvPr id="64" name="Tableau 63"/>
          <p:cNvGraphicFramePr>
            <a:graphicFrameLocks noGrp="1"/>
          </p:cNvGraphicFramePr>
          <p:nvPr/>
        </p:nvGraphicFramePr>
        <p:xfrm>
          <a:off x="7668344" y="5805264"/>
          <a:ext cx="936104" cy="519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Faux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753</Words>
  <Application>Microsoft Office PowerPoint</Application>
  <PresentationFormat>Affichage à l'écran (4:3)</PresentationFormat>
  <Paragraphs>179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12</cp:revision>
  <dcterms:created xsi:type="dcterms:W3CDTF">2019-11-11T19:25:52Z</dcterms:created>
  <dcterms:modified xsi:type="dcterms:W3CDTF">2019-11-11T23:06:15Z</dcterms:modified>
</cp:coreProperties>
</file>